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85"/>
  </p:notesMasterIdLst>
  <p:sldIdLst>
    <p:sldId id="256" r:id="rId2"/>
    <p:sldId id="258" r:id="rId3"/>
    <p:sldId id="274" r:id="rId4"/>
    <p:sldId id="273" r:id="rId5"/>
    <p:sldId id="282" r:id="rId6"/>
    <p:sldId id="266" r:id="rId7"/>
    <p:sldId id="269" r:id="rId8"/>
    <p:sldId id="270" r:id="rId9"/>
    <p:sldId id="279" r:id="rId10"/>
    <p:sldId id="280" r:id="rId11"/>
    <p:sldId id="396" r:id="rId12"/>
    <p:sldId id="405" r:id="rId13"/>
    <p:sldId id="397" r:id="rId14"/>
    <p:sldId id="406" r:id="rId15"/>
    <p:sldId id="407" r:id="rId16"/>
    <p:sldId id="408" r:id="rId17"/>
    <p:sldId id="409" r:id="rId18"/>
    <p:sldId id="410" r:id="rId19"/>
    <p:sldId id="411" r:id="rId20"/>
    <p:sldId id="412" r:id="rId21"/>
    <p:sldId id="413" r:id="rId22"/>
    <p:sldId id="426" r:id="rId23"/>
    <p:sldId id="427" r:id="rId24"/>
    <p:sldId id="428" r:id="rId25"/>
    <p:sldId id="429" r:id="rId26"/>
    <p:sldId id="430" r:id="rId27"/>
    <p:sldId id="431" r:id="rId28"/>
    <p:sldId id="432" r:id="rId29"/>
    <p:sldId id="433" r:id="rId30"/>
    <p:sldId id="434" r:id="rId31"/>
    <p:sldId id="435" r:id="rId32"/>
    <p:sldId id="437" r:id="rId33"/>
    <p:sldId id="439" r:id="rId34"/>
    <p:sldId id="400" r:id="rId35"/>
    <p:sldId id="440" r:id="rId36"/>
    <p:sldId id="471" r:id="rId37"/>
    <p:sldId id="472" r:id="rId38"/>
    <p:sldId id="473" r:id="rId39"/>
    <p:sldId id="474" r:id="rId40"/>
    <p:sldId id="475" r:id="rId41"/>
    <p:sldId id="476" r:id="rId42"/>
    <p:sldId id="441" r:id="rId43"/>
    <p:sldId id="442" r:id="rId44"/>
    <p:sldId id="443" r:id="rId45"/>
    <p:sldId id="401" r:id="rId46"/>
    <p:sldId id="444" r:id="rId47"/>
    <p:sldId id="445" r:id="rId48"/>
    <p:sldId id="436" r:id="rId49"/>
    <p:sldId id="446" r:id="rId50"/>
    <p:sldId id="399" r:id="rId51"/>
    <p:sldId id="447" r:id="rId52"/>
    <p:sldId id="448" r:id="rId53"/>
    <p:sldId id="449" r:id="rId54"/>
    <p:sldId id="450" r:id="rId55"/>
    <p:sldId id="398" r:id="rId56"/>
    <p:sldId id="374" r:id="rId57"/>
    <p:sldId id="451" r:id="rId58"/>
    <p:sldId id="452" r:id="rId59"/>
    <p:sldId id="453" r:id="rId60"/>
    <p:sldId id="454" r:id="rId61"/>
    <p:sldId id="455" r:id="rId62"/>
    <p:sldId id="438" r:id="rId63"/>
    <p:sldId id="402" r:id="rId64"/>
    <p:sldId id="456" r:id="rId65"/>
    <p:sldId id="457" r:id="rId66"/>
    <p:sldId id="403" r:id="rId67"/>
    <p:sldId id="458" r:id="rId68"/>
    <p:sldId id="459" r:id="rId69"/>
    <p:sldId id="460" r:id="rId70"/>
    <p:sldId id="461" r:id="rId71"/>
    <p:sldId id="462" r:id="rId72"/>
    <p:sldId id="404" r:id="rId73"/>
    <p:sldId id="463" r:id="rId74"/>
    <p:sldId id="464" r:id="rId75"/>
    <p:sldId id="466" r:id="rId76"/>
    <p:sldId id="465" r:id="rId77"/>
    <p:sldId id="467" r:id="rId78"/>
    <p:sldId id="468" r:id="rId79"/>
    <p:sldId id="469" r:id="rId80"/>
    <p:sldId id="470" r:id="rId81"/>
    <p:sldId id="477" r:id="rId82"/>
    <p:sldId id="478" r:id="rId83"/>
    <p:sldId id="479"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0" autoAdjust="0"/>
    <p:restoredTop sz="94660"/>
  </p:normalViewPr>
  <p:slideViewPr>
    <p:cSldViewPr snapToGrid="0">
      <p:cViewPr varScale="1">
        <p:scale>
          <a:sx n="82" d="100"/>
          <a:sy n="82" d="100"/>
        </p:scale>
        <p:origin x="46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982E30-8EA0-4589-ABD8-054924A4E1A8}" type="datetimeFigureOut">
              <a:rPr lang="en-US" smtClean="0"/>
              <a:t>6/10/2022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80EE3-EDA2-4294-BC09-E5AFF538ABDC}" type="slidenum">
              <a:rPr lang="en-US" smtClean="0"/>
              <a:t>‹#›</a:t>
            </a:fld>
            <a:endParaRPr lang="en-US"/>
          </a:p>
        </p:txBody>
      </p:sp>
    </p:spTree>
    <p:extLst>
      <p:ext uri="{BB962C8B-B14F-4D97-AF65-F5344CB8AC3E}">
        <p14:creationId xmlns:p14="http://schemas.microsoft.com/office/powerpoint/2010/main" val="407122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a:t>
            </a:r>
          </a:p>
        </p:txBody>
      </p:sp>
      <p:sp>
        <p:nvSpPr>
          <p:cNvPr id="4" name="Slide Number Placeholder 3"/>
          <p:cNvSpPr>
            <a:spLocks noGrp="1"/>
          </p:cNvSpPr>
          <p:nvPr>
            <p:ph type="sldNum" sz="quarter" idx="5"/>
          </p:nvPr>
        </p:nvSpPr>
        <p:spPr/>
        <p:txBody>
          <a:bodyPr/>
          <a:lstStyle/>
          <a:p>
            <a:fld id="{CA55D4F6-F4B1-464F-B7F3-9FDF8B3B848F}" type="slidenum">
              <a:rPr lang="en-US" smtClean="0"/>
              <a:t>6</a:t>
            </a:fld>
            <a:endParaRPr lang="en-US"/>
          </a:p>
        </p:txBody>
      </p:sp>
    </p:spTree>
    <p:extLst>
      <p:ext uri="{BB962C8B-B14F-4D97-AF65-F5344CB8AC3E}">
        <p14:creationId xmlns:p14="http://schemas.microsoft.com/office/powerpoint/2010/main" val="1904252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C4A0-1496-42AC-8E81-7F16C1E08575}" type="datetime1">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B80D7AA-CFD9-4399-8CC4-C3FF0CFC48AE}"/>
              </a:ext>
            </a:extLst>
          </p:cNvPr>
          <p:cNvSpPr/>
          <p:nvPr/>
        </p:nvSpPr>
        <p:spPr>
          <a:xfrm>
            <a:off x="825623" y="459676"/>
            <a:ext cx="10644327" cy="5443974"/>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90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AD9118-FB66-4276-874E-57BEA40D3914}" type="datetime1">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594144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865203-B3C9-4E1A-95F8-DF1128D97164}" type="datetime1">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378307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1E0A2F-ABC1-4564-9AF1-7B4E8214BC1A}" type="datetime1">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381887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7000" b="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0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BDB45-73AA-48A9-8EBD-F3E6F41DAF02}" type="datetime1">
              <a:rPr lang="en-US" smtClean="0"/>
              <a:t>6/10/2022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7BF9F8-7DAC-45C5-972D-12E58EEEE5F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186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115E13-59A8-4A9A-BD2C-C223AF03327A}" type="datetime1">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158481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lvl1pPr>
              <a:defRPr>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4F3297-A724-4750-837F-CF60CF8A90C6}" type="datetime1">
              <a:rPr lang="en-US" smtClean="0"/>
              <a:t>6/10/2022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50724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F78ADC-07B2-485D-9A66-E9E36D659AF8}" type="datetime1">
              <a:rPr lang="en-US" smtClean="0"/>
              <a:t>6/10/2022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094774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967EC94-2868-4272-B9F6-63F7D7C87FE1}" type="datetime1">
              <a:rPr lang="en-US" smtClean="0"/>
              <a:t>6/10/2022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1641165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83279C1-CCB9-49DF-8607-CD7555412B34}" type="datetime1">
              <a:rPr lang="en-US" smtClean="0"/>
              <a:t>6/10/2022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87BF9F8-7DAC-45C5-972D-12E58EEEE5F6}" type="slidenum">
              <a:rPr lang="en-US" smtClean="0"/>
              <a:t>‹#›</a:t>
            </a:fld>
            <a:endParaRPr lang="en-US"/>
          </a:p>
        </p:txBody>
      </p:sp>
    </p:spTree>
    <p:extLst>
      <p:ext uri="{BB962C8B-B14F-4D97-AF65-F5344CB8AC3E}">
        <p14:creationId xmlns:p14="http://schemas.microsoft.com/office/powerpoint/2010/main" val="3398261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9ECA85-DD96-4961-82A1-D3AF9F0CB607}" type="datetime1">
              <a:rPr lang="en-US" smtClean="0"/>
              <a:t>6/10/2022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7BF9F8-7DAC-45C5-972D-12E58EEEE5F6}" type="slidenum">
              <a:rPr lang="en-US" smtClean="0"/>
              <a:t>‹#›</a:t>
            </a:fld>
            <a:endParaRPr lang="en-US"/>
          </a:p>
        </p:txBody>
      </p:sp>
    </p:spTree>
    <p:extLst>
      <p:ext uri="{BB962C8B-B14F-4D97-AF65-F5344CB8AC3E}">
        <p14:creationId xmlns:p14="http://schemas.microsoft.com/office/powerpoint/2010/main" val="248739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0223B53-866F-43C8-A3E4-B09A9E636FD8}" type="datetime1">
              <a:rPr lang="en-US" smtClean="0"/>
              <a:t>6/10/2022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87BF9F8-7DAC-45C5-972D-12E58EEEE5F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729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6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2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hyperlink" Target="https://www.scipy.or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scikit-learn.org/stabl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hyperlink" Target="https://www.nltk.org/"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pypi.org/" TargetMode="External"/><Relationship Id="rId2" Type="http://schemas.openxmlformats.org/officeDocument/2006/relationships/hyperlink" Target="https://wiki.python.org/moin/UsefulModule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djangoproject.com/"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docs.djangoproject.com/en/3.2/intro/tutorial01/"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flask.palletsprojects.com/"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www.crummy.com/software/BeautifulSoup/"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hyperlink" Target="https://pillow.readthedocs.io/en/stable/index.html"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66.xml.rels><?xml version="1.0" encoding="UTF-8" standalone="yes"?>
<Relationships xmlns="http://schemas.openxmlformats.org/package/2006/relationships"><Relationship Id="rId2" Type="http://schemas.openxmlformats.org/officeDocument/2006/relationships/hyperlink" Target="https://github.com/jiaaro/pydub"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promincproductions.com/blog/export-wav-audio-file-from-any-video-clip-with-vlc/" TargetMode="External"/><Relationship Id="rId2" Type="http://schemas.openxmlformats.org/officeDocument/2006/relationships/hyperlink" Target="https://github.com/jiaaro/pydub#getting-ffmpeg-set-up"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pygame.org/news"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vpython.org/"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github.com/" TargetMode="External"/><Relationship Id="rId2" Type="http://schemas.openxmlformats.org/officeDocument/2006/relationships/hyperlink" Target="https://stackoverflow.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314CD-F77B-401F-B177-8742A9A1BA6D}"/>
              </a:ext>
            </a:extLst>
          </p:cNvPr>
          <p:cNvSpPr>
            <a:spLocks noGrp="1"/>
          </p:cNvSpPr>
          <p:nvPr>
            <p:ph type="ctrTitle"/>
          </p:nvPr>
        </p:nvSpPr>
        <p:spPr/>
        <p:txBody>
          <a:bodyPr/>
          <a:lstStyle/>
          <a:p>
            <a:r>
              <a:rPr lang="en-US" dirty="0"/>
              <a:t>Advanced Programming #1: Python Modules</a:t>
            </a:r>
          </a:p>
        </p:txBody>
      </p:sp>
      <p:sp>
        <p:nvSpPr>
          <p:cNvPr id="3" name="Subtitle 2">
            <a:extLst>
              <a:ext uri="{FF2B5EF4-FFF2-40B4-BE49-F238E27FC236}">
                <a16:creationId xmlns:a16="http://schemas.microsoft.com/office/drawing/2014/main" id="{74E6AB4F-66AD-41CD-9D42-B3D0D440F622}"/>
              </a:ext>
            </a:extLst>
          </p:cNvPr>
          <p:cNvSpPr>
            <a:spLocks noGrp="1"/>
          </p:cNvSpPr>
          <p:nvPr>
            <p:ph type="subTitle" idx="1"/>
          </p:nvPr>
        </p:nvSpPr>
        <p:spPr/>
        <p:txBody>
          <a:bodyPr/>
          <a:lstStyle/>
          <a:p>
            <a:r>
              <a:rPr lang="en-US" dirty="0"/>
              <a:t>CS Scholars – Programming</a:t>
            </a:r>
          </a:p>
        </p:txBody>
      </p:sp>
    </p:spTree>
    <p:extLst>
      <p:ext uri="{BB962C8B-B14F-4D97-AF65-F5344CB8AC3E}">
        <p14:creationId xmlns:p14="http://schemas.microsoft.com/office/powerpoint/2010/main" val="4201664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F6BC-50E2-44BC-AF17-0035D2C6F4AC}"/>
              </a:ext>
            </a:extLst>
          </p:cNvPr>
          <p:cNvSpPr>
            <a:spLocks noGrp="1"/>
          </p:cNvSpPr>
          <p:nvPr>
            <p:ph type="title"/>
          </p:nvPr>
        </p:nvSpPr>
        <p:spPr/>
        <p:txBody>
          <a:bodyPr/>
          <a:lstStyle/>
          <a:p>
            <a:r>
              <a:rPr lang="en-US" dirty="0"/>
              <a:t>Reminder: always cite others' work!</a:t>
            </a:r>
          </a:p>
        </p:txBody>
      </p:sp>
      <p:sp>
        <p:nvSpPr>
          <p:cNvPr id="3" name="Content Placeholder 2">
            <a:extLst>
              <a:ext uri="{FF2B5EF4-FFF2-40B4-BE49-F238E27FC236}">
                <a16:creationId xmlns:a16="http://schemas.microsoft.com/office/drawing/2014/main" id="{5C0E7590-AFB3-4DEB-95D9-BB88284B2244}"/>
              </a:ext>
            </a:extLst>
          </p:cNvPr>
          <p:cNvSpPr>
            <a:spLocks noGrp="1"/>
          </p:cNvSpPr>
          <p:nvPr>
            <p:ph idx="1"/>
          </p:nvPr>
        </p:nvSpPr>
        <p:spPr/>
        <p:txBody>
          <a:bodyPr>
            <a:normAutofit fontScale="77500" lnSpcReduction="20000"/>
          </a:bodyPr>
          <a:lstStyle/>
          <a:p>
            <a:r>
              <a:rPr lang="en-US" dirty="0"/>
              <a:t>You'll sometimes find a useful bit of code in a StackOverflow post or a GitHub project that you'll want to use in your own project.</a:t>
            </a:r>
          </a:p>
          <a:p>
            <a:endParaRPr lang="en-US" dirty="0"/>
          </a:p>
          <a:p>
            <a:r>
              <a:rPr lang="en-US" dirty="0"/>
              <a:t>Whenever you copy code from online, make sure to </a:t>
            </a:r>
            <a:r>
              <a:rPr lang="en-US" b="1" dirty="0"/>
              <a:t>cite it</a:t>
            </a:r>
            <a:r>
              <a:rPr lang="en-US" dirty="0"/>
              <a:t> the same way you would cite a paragraph of text in an essay. You can do this by putting a comment above the copied code that includes a link to the URL you got the code from.</a:t>
            </a:r>
          </a:p>
          <a:p>
            <a:endParaRPr lang="en-US" dirty="0"/>
          </a:p>
          <a:p>
            <a:r>
              <a:rPr lang="en-US" dirty="0"/>
              <a:t>This serves two purposes. First- it gives credit to the individual who originally wrote the code. Second- if you run into a problem with the code later on, you'll be able to look back to the original source to find a solution.</a:t>
            </a:r>
          </a:p>
          <a:p>
            <a:endParaRPr lang="en-US" dirty="0"/>
          </a:p>
          <a:p>
            <a:r>
              <a:rPr lang="en-US" b="1" dirty="0"/>
              <a:t>Note: </a:t>
            </a:r>
            <a:r>
              <a:rPr lang="en-US" dirty="0"/>
              <a:t>policies around copying code change when you're working on a commercial product. Read the fine print if you're planning to sell your code!</a:t>
            </a:r>
            <a:endParaRPr lang="en-US" b="1" dirty="0"/>
          </a:p>
        </p:txBody>
      </p:sp>
      <p:sp>
        <p:nvSpPr>
          <p:cNvPr id="4" name="Slide Number Placeholder 3">
            <a:extLst>
              <a:ext uri="{FF2B5EF4-FFF2-40B4-BE49-F238E27FC236}">
                <a16:creationId xmlns:a16="http://schemas.microsoft.com/office/drawing/2014/main" id="{A621B3B3-7383-4391-BD8C-1B3D83BE97CE}"/>
              </a:ext>
            </a:extLst>
          </p:cNvPr>
          <p:cNvSpPr>
            <a:spLocks noGrp="1"/>
          </p:cNvSpPr>
          <p:nvPr>
            <p:ph type="sldNum" sz="quarter" idx="12"/>
          </p:nvPr>
        </p:nvSpPr>
        <p:spPr/>
        <p:txBody>
          <a:bodyPr/>
          <a:lstStyle/>
          <a:p>
            <a:fld id="{387BF9F8-7DAC-45C5-972D-12E58EEEE5F6}" type="slidenum">
              <a:rPr lang="en-US" smtClean="0"/>
              <a:t>10</a:t>
            </a:fld>
            <a:endParaRPr lang="en-US"/>
          </a:p>
        </p:txBody>
      </p:sp>
    </p:spTree>
    <p:extLst>
      <p:ext uri="{BB962C8B-B14F-4D97-AF65-F5344CB8AC3E}">
        <p14:creationId xmlns:p14="http://schemas.microsoft.com/office/powerpoint/2010/main" val="1358177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984E-059B-4A61-8BBA-58D9785E60C7}"/>
              </a:ext>
            </a:extLst>
          </p:cNvPr>
          <p:cNvSpPr>
            <a:spLocks noGrp="1"/>
          </p:cNvSpPr>
          <p:nvPr>
            <p:ph type="title"/>
          </p:nvPr>
        </p:nvSpPr>
        <p:spPr/>
        <p:txBody>
          <a:bodyPr/>
          <a:lstStyle/>
          <a:p>
            <a:r>
              <a:rPr lang="en-US" dirty="0"/>
              <a:t>Module Index</a:t>
            </a:r>
          </a:p>
        </p:txBody>
      </p:sp>
      <p:sp>
        <p:nvSpPr>
          <p:cNvPr id="3" name="Content Placeholder 2">
            <a:extLst>
              <a:ext uri="{FF2B5EF4-FFF2-40B4-BE49-F238E27FC236}">
                <a16:creationId xmlns:a16="http://schemas.microsoft.com/office/drawing/2014/main" id="{FCC945CD-9E61-4437-B7EC-B54069F9CB8F}"/>
              </a:ext>
            </a:extLst>
          </p:cNvPr>
          <p:cNvSpPr>
            <a:spLocks noGrp="1"/>
          </p:cNvSpPr>
          <p:nvPr>
            <p:ph sz="half" idx="1"/>
          </p:nvPr>
        </p:nvSpPr>
        <p:spPr/>
        <p:txBody>
          <a:bodyPr>
            <a:normAutofit/>
          </a:bodyPr>
          <a:lstStyle/>
          <a:p>
            <a:pPr marL="0" indent="0">
              <a:buNone/>
            </a:pPr>
            <a:r>
              <a:rPr lang="en-US" b="1" dirty="0"/>
              <a:t>Math: </a:t>
            </a:r>
            <a:r>
              <a:rPr lang="en-US" dirty="0"/>
              <a:t>NumPy, SciPy</a:t>
            </a:r>
          </a:p>
          <a:p>
            <a:pPr marL="0" indent="0">
              <a:buNone/>
            </a:pPr>
            <a:r>
              <a:rPr lang="en-US" b="1" dirty="0"/>
              <a:t>Data Analysis: </a:t>
            </a:r>
            <a:r>
              <a:rPr lang="en-US" dirty="0"/>
              <a:t>Matplotlib, pandas</a:t>
            </a:r>
          </a:p>
          <a:p>
            <a:pPr marL="0" indent="0">
              <a:buNone/>
            </a:pPr>
            <a:endParaRPr lang="en-US" dirty="0"/>
          </a:p>
          <a:p>
            <a:pPr marL="0" indent="0">
              <a:buNone/>
            </a:pPr>
            <a:r>
              <a:rPr lang="en-US" b="1" dirty="0"/>
              <a:t>Machine Learning: </a:t>
            </a:r>
            <a:r>
              <a:rPr lang="en-US" dirty="0"/>
              <a:t>scikit-learn</a:t>
            </a:r>
          </a:p>
          <a:p>
            <a:pPr marL="0" indent="0">
              <a:buNone/>
            </a:pPr>
            <a:r>
              <a:rPr lang="en-US" b="1" dirty="0"/>
              <a:t>Computer Vision: </a:t>
            </a:r>
            <a:r>
              <a:rPr lang="en-US" dirty="0"/>
              <a:t>OpenCV</a:t>
            </a:r>
            <a:endParaRPr lang="en-US" b="1" dirty="0"/>
          </a:p>
          <a:p>
            <a:pPr marL="0" indent="0">
              <a:buNone/>
            </a:pPr>
            <a:r>
              <a:rPr lang="en-US" b="1" dirty="0"/>
              <a:t>Natural Language Processing: </a:t>
            </a:r>
            <a:r>
              <a:rPr lang="en-US" dirty="0" err="1"/>
              <a:t>nltk</a:t>
            </a:r>
            <a:endParaRPr lang="en-US" dirty="0"/>
          </a:p>
        </p:txBody>
      </p:sp>
      <p:sp>
        <p:nvSpPr>
          <p:cNvPr id="5" name="Content Placeholder 4">
            <a:extLst>
              <a:ext uri="{FF2B5EF4-FFF2-40B4-BE49-F238E27FC236}">
                <a16:creationId xmlns:a16="http://schemas.microsoft.com/office/drawing/2014/main" id="{5C1AAB04-70AA-4B3D-AF05-9DECE735F31B}"/>
              </a:ext>
            </a:extLst>
          </p:cNvPr>
          <p:cNvSpPr>
            <a:spLocks noGrp="1"/>
          </p:cNvSpPr>
          <p:nvPr>
            <p:ph sz="half" idx="2"/>
          </p:nvPr>
        </p:nvSpPr>
        <p:spPr>
          <a:xfrm>
            <a:off x="6718852" y="1825625"/>
            <a:ext cx="4634948" cy="4351338"/>
          </a:xfrm>
        </p:spPr>
        <p:txBody>
          <a:bodyPr>
            <a:normAutofit/>
          </a:bodyPr>
          <a:lstStyle/>
          <a:p>
            <a:pPr marL="0" indent="0">
              <a:buNone/>
            </a:pPr>
            <a:r>
              <a:rPr lang="en-US" b="1" dirty="0"/>
              <a:t>Websites: </a:t>
            </a:r>
            <a:r>
              <a:rPr lang="en-US" dirty="0"/>
              <a:t>Django, Flask </a:t>
            </a:r>
          </a:p>
          <a:p>
            <a:pPr marL="0" indent="0">
              <a:buNone/>
            </a:pPr>
            <a:r>
              <a:rPr lang="en-US" b="1" dirty="0" err="1"/>
              <a:t>Webscraping</a:t>
            </a:r>
            <a:r>
              <a:rPr lang="en-US" b="1" dirty="0"/>
              <a:t>: </a:t>
            </a:r>
            <a:r>
              <a:rPr lang="en-US" dirty="0"/>
              <a:t>Beautiful Soup</a:t>
            </a:r>
          </a:p>
          <a:p>
            <a:pPr marL="0" indent="0">
              <a:buNone/>
            </a:pPr>
            <a:endParaRPr lang="en-US" b="1" dirty="0"/>
          </a:p>
          <a:p>
            <a:pPr marL="0" indent="0">
              <a:buNone/>
            </a:pPr>
            <a:r>
              <a:rPr lang="en-US" b="1" dirty="0"/>
              <a:t>Images: </a:t>
            </a:r>
            <a:r>
              <a:rPr lang="en-US" dirty="0"/>
              <a:t>Pillow</a:t>
            </a:r>
          </a:p>
          <a:p>
            <a:pPr marL="0" indent="0">
              <a:buNone/>
            </a:pPr>
            <a:r>
              <a:rPr lang="en-US" b="1" dirty="0"/>
              <a:t>Audio: </a:t>
            </a:r>
            <a:r>
              <a:rPr lang="en-US" dirty="0" err="1"/>
              <a:t>Pydub</a:t>
            </a:r>
            <a:endParaRPr lang="en-US" b="1" dirty="0"/>
          </a:p>
          <a:p>
            <a:pPr marL="0" indent="0">
              <a:buNone/>
            </a:pPr>
            <a:r>
              <a:rPr lang="en-US" b="1" dirty="0"/>
              <a:t>Game Design: </a:t>
            </a:r>
            <a:r>
              <a:rPr lang="en-US" dirty="0" err="1"/>
              <a:t>Pygame</a:t>
            </a:r>
            <a:endParaRPr lang="en-US" dirty="0"/>
          </a:p>
          <a:p>
            <a:pPr marL="0" indent="0">
              <a:buNone/>
            </a:pPr>
            <a:r>
              <a:rPr lang="en-US" b="1" dirty="0"/>
              <a:t>3D Graphics: </a:t>
            </a:r>
            <a:r>
              <a:rPr lang="en-US" dirty="0" err="1"/>
              <a:t>VPython</a:t>
            </a:r>
            <a:endParaRPr lang="en-US" b="1" dirty="0"/>
          </a:p>
          <a:p>
            <a:pPr marL="0" indent="0">
              <a:buNone/>
            </a:pPr>
            <a:endParaRPr lang="en-US" b="1" dirty="0"/>
          </a:p>
          <a:p>
            <a:pPr marL="0" indent="0">
              <a:buNone/>
            </a:pPr>
            <a:endParaRPr lang="en-US" b="1" dirty="0"/>
          </a:p>
        </p:txBody>
      </p:sp>
      <p:sp>
        <p:nvSpPr>
          <p:cNvPr id="4" name="Slide Number Placeholder 3">
            <a:extLst>
              <a:ext uri="{FF2B5EF4-FFF2-40B4-BE49-F238E27FC236}">
                <a16:creationId xmlns:a16="http://schemas.microsoft.com/office/drawing/2014/main" id="{80052C57-7E32-4D30-8204-6B71AFE247C1}"/>
              </a:ext>
            </a:extLst>
          </p:cNvPr>
          <p:cNvSpPr>
            <a:spLocks noGrp="1"/>
          </p:cNvSpPr>
          <p:nvPr>
            <p:ph type="sldNum" sz="quarter" idx="12"/>
          </p:nvPr>
        </p:nvSpPr>
        <p:spPr/>
        <p:txBody>
          <a:bodyPr/>
          <a:lstStyle/>
          <a:p>
            <a:fld id="{3DC15121-5663-444A-BB7A-825CD26267B3}" type="slidenum">
              <a:rPr lang="en-US" smtClean="0"/>
              <a:t>11</a:t>
            </a:fld>
            <a:endParaRPr lang="en-US"/>
          </a:p>
        </p:txBody>
      </p:sp>
    </p:spTree>
    <p:extLst>
      <p:ext uri="{BB962C8B-B14F-4D97-AF65-F5344CB8AC3E}">
        <p14:creationId xmlns:p14="http://schemas.microsoft.com/office/powerpoint/2010/main" val="3113213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588D13-AC78-4F33-8888-CB076FDE828E}"/>
              </a:ext>
            </a:extLst>
          </p:cNvPr>
          <p:cNvSpPr>
            <a:spLocks noGrp="1"/>
          </p:cNvSpPr>
          <p:nvPr>
            <p:ph type="title"/>
          </p:nvPr>
        </p:nvSpPr>
        <p:spPr/>
        <p:txBody>
          <a:bodyPr/>
          <a:lstStyle/>
          <a:p>
            <a:r>
              <a:rPr lang="en-US" dirty="0"/>
              <a:t>Data Analysis</a:t>
            </a:r>
            <a:br>
              <a:rPr lang="en-US" dirty="0"/>
            </a:br>
            <a:r>
              <a:rPr lang="en-US" dirty="0"/>
              <a:t>External Modules</a:t>
            </a:r>
          </a:p>
        </p:txBody>
      </p:sp>
      <p:sp>
        <p:nvSpPr>
          <p:cNvPr id="5" name="Text Placeholder 4">
            <a:extLst>
              <a:ext uri="{FF2B5EF4-FFF2-40B4-BE49-F238E27FC236}">
                <a16:creationId xmlns:a16="http://schemas.microsoft.com/office/drawing/2014/main" id="{6F215407-19C0-41BE-A71D-E72234E410E4}"/>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FC6A566-3A0A-46A0-8A26-B014D30C1B63}"/>
              </a:ext>
            </a:extLst>
          </p:cNvPr>
          <p:cNvSpPr>
            <a:spLocks noGrp="1"/>
          </p:cNvSpPr>
          <p:nvPr>
            <p:ph type="sldNum" sz="quarter" idx="12"/>
          </p:nvPr>
        </p:nvSpPr>
        <p:spPr/>
        <p:txBody>
          <a:bodyPr/>
          <a:lstStyle/>
          <a:p>
            <a:fld id="{387BF9F8-7DAC-45C5-972D-12E58EEEE5F6}" type="slidenum">
              <a:rPr lang="en-US" smtClean="0"/>
              <a:t>12</a:t>
            </a:fld>
            <a:endParaRPr lang="en-US"/>
          </a:p>
        </p:txBody>
      </p:sp>
    </p:spTree>
    <p:extLst>
      <p:ext uri="{BB962C8B-B14F-4D97-AF65-F5344CB8AC3E}">
        <p14:creationId xmlns:p14="http://schemas.microsoft.com/office/powerpoint/2010/main" val="2554839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0E9C-8417-447E-B704-21B1B5419498}"/>
              </a:ext>
            </a:extLst>
          </p:cNvPr>
          <p:cNvSpPr>
            <a:spLocks noGrp="1"/>
          </p:cNvSpPr>
          <p:nvPr>
            <p:ph type="title"/>
          </p:nvPr>
        </p:nvSpPr>
        <p:spPr/>
        <p:txBody>
          <a:bodyPr/>
          <a:lstStyle/>
          <a:p>
            <a:r>
              <a:rPr lang="en-US" dirty="0">
                <a:solidFill>
                  <a:schemeClr val="accent2"/>
                </a:solidFill>
              </a:rPr>
              <a:t>SciPy Collection</a:t>
            </a:r>
          </a:p>
        </p:txBody>
      </p:sp>
      <p:sp>
        <p:nvSpPr>
          <p:cNvPr id="3" name="Content Placeholder 2">
            <a:extLst>
              <a:ext uri="{FF2B5EF4-FFF2-40B4-BE49-F238E27FC236}">
                <a16:creationId xmlns:a16="http://schemas.microsoft.com/office/drawing/2014/main" id="{1AA0D179-20C6-4B82-9A30-52E0ECA42072}"/>
              </a:ext>
            </a:extLst>
          </p:cNvPr>
          <p:cNvSpPr>
            <a:spLocks noGrp="1"/>
          </p:cNvSpPr>
          <p:nvPr>
            <p:ph idx="1"/>
          </p:nvPr>
        </p:nvSpPr>
        <p:spPr/>
        <p:txBody>
          <a:bodyPr>
            <a:normAutofit fontScale="77500" lnSpcReduction="20000"/>
          </a:bodyPr>
          <a:lstStyle/>
          <a:p>
            <a:pPr marL="0" indent="0">
              <a:buNone/>
            </a:pPr>
            <a:r>
              <a:rPr lang="en-US" dirty="0"/>
              <a:t>SciPy is a group of modules that support advanced mathematical and scientific operations. It can handle large calculations that might take the default Python operations too long to compute.</a:t>
            </a:r>
          </a:p>
          <a:p>
            <a:pPr marL="0" indent="0">
              <a:buNone/>
            </a:pPr>
            <a:endParaRPr lang="en-US" dirty="0"/>
          </a:p>
          <a:p>
            <a:pPr marL="0" indent="0">
              <a:buNone/>
            </a:pPr>
            <a:r>
              <a:rPr lang="en-US" dirty="0"/>
              <a:t>The group includes NumPy (which focuses on core math), SciPy (math and science functions), pandas (data analysis), and Matplotlib (plotting of charts and graphs). These can be used separately or as a group. Each need to be installed separately, but can be installed directly with </a:t>
            </a:r>
            <a:r>
              <a:rPr lang="en-US" dirty="0">
                <a:solidFill>
                  <a:srgbClr val="0070C0"/>
                </a:solidFill>
                <a:latin typeface="Consolas" panose="020B0609020204030204" pitchFamily="49" charset="0"/>
              </a:rPr>
              <a:t>pip install </a:t>
            </a:r>
            <a:r>
              <a:rPr lang="en-US" i="1" dirty="0">
                <a:solidFill>
                  <a:srgbClr val="0070C0"/>
                </a:solidFill>
                <a:latin typeface="Consolas" panose="020B0609020204030204" pitchFamily="49" charset="0"/>
              </a:rPr>
              <a:t>name</a:t>
            </a:r>
          </a:p>
          <a:p>
            <a:endParaRPr lang="en-US" dirty="0"/>
          </a:p>
          <a:p>
            <a:pPr marL="0" indent="0">
              <a:buNone/>
            </a:pPr>
            <a:r>
              <a:rPr lang="en-US" dirty="0"/>
              <a:t>Website: </a:t>
            </a:r>
            <a:r>
              <a:rPr lang="en-US" dirty="0">
                <a:hlinkClick r:id="rId2"/>
              </a:rPr>
              <a:t>https://www.scipy.org/</a:t>
            </a:r>
            <a:endParaRPr lang="en-US" dirty="0"/>
          </a:p>
          <a:p>
            <a:pPr marL="0" indent="0">
              <a:buNone/>
            </a:pPr>
            <a:endParaRPr lang="en-US" dirty="0"/>
          </a:p>
          <a:p>
            <a:pPr marL="0" indent="0">
              <a:buNone/>
            </a:pPr>
            <a:r>
              <a:rPr lang="en-US" b="1" dirty="0"/>
              <a:t>Note</a:t>
            </a:r>
            <a:r>
              <a:rPr lang="en-US" dirty="0"/>
              <a:t>: most of the SciPy Collection slides require knowledge of Python lists.</a:t>
            </a:r>
          </a:p>
          <a:p>
            <a:pPr marL="0" indent="0">
              <a:buNone/>
            </a:pPr>
            <a:r>
              <a:rPr lang="en-US" dirty="0"/>
              <a:t>We'll learn about lists in Week 4.</a:t>
            </a:r>
          </a:p>
        </p:txBody>
      </p:sp>
      <p:sp>
        <p:nvSpPr>
          <p:cNvPr id="4" name="Slide Number Placeholder 3">
            <a:extLst>
              <a:ext uri="{FF2B5EF4-FFF2-40B4-BE49-F238E27FC236}">
                <a16:creationId xmlns:a16="http://schemas.microsoft.com/office/drawing/2014/main" id="{9B2F70AB-CD4F-4830-A5A6-A59C71FCB2B3}"/>
              </a:ext>
            </a:extLst>
          </p:cNvPr>
          <p:cNvSpPr>
            <a:spLocks noGrp="1"/>
          </p:cNvSpPr>
          <p:nvPr>
            <p:ph type="sldNum" sz="quarter" idx="12"/>
          </p:nvPr>
        </p:nvSpPr>
        <p:spPr/>
        <p:txBody>
          <a:bodyPr/>
          <a:lstStyle/>
          <a:p>
            <a:fld id="{3DC15121-5663-444A-BB7A-825CD26267B3}" type="slidenum">
              <a:rPr lang="en-US" smtClean="0"/>
              <a:t>13</a:t>
            </a:fld>
            <a:endParaRPr lang="en-US"/>
          </a:p>
        </p:txBody>
      </p:sp>
    </p:spTree>
    <p:extLst>
      <p:ext uri="{BB962C8B-B14F-4D97-AF65-F5344CB8AC3E}">
        <p14:creationId xmlns:p14="http://schemas.microsoft.com/office/powerpoint/2010/main" val="120391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2F169-1933-4690-A532-721159343ADE}"/>
              </a:ext>
            </a:extLst>
          </p:cNvPr>
          <p:cNvSpPr>
            <a:spLocks noGrp="1"/>
          </p:cNvSpPr>
          <p:nvPr>
            <p:ph type="title"/>
          </p:nvPr>
        </p:nvSpPr>
        <p:spPr/>
        <p:txBody>
          <a:bodyPr/>
          <a:lstStyle/>
          <a:p>
            <a:r>
              <a:rPr lang="en-US" dirty="0"/>
              <a:t>NumPy</a:t>
            </a:r>
          </a:p>
        </p:txBody>
      </p:sp>
      <p:sp>
        <p:nvSpPr>
          <p:cNvPr id="3" name="Content Placeholder 2">
            <a:extLst>
              <a:ext uri="{FF2B5EF4-FFF2-40B4-BE49-F238E27FC236}">
                <a16:creationId xmlns:a16="http://schemas.microsoft.com/office/drawing/2014/main" id="{72C93D62-DE3E-4C50-8195-4956EA4F755E}"/>
              </a:ext>
            </a:extLst>
          </p:cNvPr>
          <p:cNvSpPr>
            <a:spLocks noGrp="1"/>
          </p:cNvSpPr>
          <p:nvPr>
            <p:ph idx="1"/>
          </p:nvPr>
        </p:nvSpPr>
        <p:spPr/>
        <p:txBody>
          <a:bodyPr>
            <a:normAutofit/>
          </a:bodyPr>
          <a:lstStyle/>
          <a:p>
            <a:r>
              <a:rPr lang="en-US" dirty="0"/>
              <a:t>NumPy's main purpose is to support mathematical operations in Python. </a:t>
            </a:r>
          </a:p>
          <a:p>
            <a:endParaRPr lang="en-US" dirty="0"/>
          </a:p>
          <a:p>
            <a:r>
              <a:rPr lang="en-US" dirty="0"/>
              <a:t>That may not seem necessary at first, since Python already has support for many math operations in the built-in libraries, but NumPy has the advantage of being very efficient; that makes it a great library to use on large datasets.</a:t>
            </a:r>
          </a:p>
        </p:txBody>
      </p:sp>
      <p:sp>
        <p:nvSpPr>
          <p:cNvPr id="4" name="Slide Number Placeholder 3">
            <a:extLst>
              <a:ext uri="{FF2B5EF4-FFF2-40B4-BE49-F238E27FC236}">
                <a16:creationId xmlns:a16="http://schemas.microsoft.com/office/drawing/2014/main" id="{EDE49DD6-71F9-41BA-8E10-18A9FCCA11D6}"/>
              </a:ext>
            </a:extLst>
          </p:cNvPr>
          <p:cNvSpPr>
            <a:spLocks noGrp="1"/>
          </p:cNvSpPr>
          <p:nvPr>
            <p:ph type="sldNum" sz="quarter" idx="12"/>
          </p:nvPr>
        </p:nvSpPr>
        <p:spPr/>
        <p:txBody>
          <a:bodyPr/>
          <a:lstStyle/>
          <a:p>
            <a:fld id="{387BF9F8-7DAC-45C5-972D-12E58EEEE5F6}" type="slidenum">
              <a:rPr lang="en-US" smtClean="0"/>
              <a:t>14</a:t>
            </a:fld>
            <a:endParaRPr lang="en-US"/>
          </a:p>
        </p:txBody>
      </p:sp>
    </p:spTree>
    <p:extLst>
      <p:ext uri="{BB962C8B-B14F-4D97-AF65-F5344CB8AC3E}">
        <p14:creationId xmlns:p14="http://schemas.microsoft.com/office/powerpoint/2010/main" val="142645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B90B1-7979-4708-B64B-10B1C617A762}"/>
              </a:ext>
            </a:extLst>
          </p:cNvPr>
          <p:cNvSpPr>
            <a:spLocks noGrp="1"/>
          </p:cNvSpPr>
          <p:nvPr>
            <p:ph type="title"/>
          </p:nvPr>
        </p:nvSpPr>
        <p:spPr/>
        <p:txBody>
          <a:bodyPr/>
          <a:lstStyle/>
          <a:p>
            <a:r>
              <a:rPr lang="en-US" dirty="0"/>
              <a:t>NumPy Arrays</a:t>
            </a:r>
          </a:p>
        </p:txBody>
      </p:sp>
      <p:sp>
        <p:nvSpPr>
          <p:cNvPr id="3" name="Content Placeholder 2">
            <a:extLst>
              <a:ext uri="{FF2B5EF4-FFF2-40B4-BE49-F238E27FC236}">
                <a16:creationId xmlns:a16="http://schemas.microsoft.com/office/drawing/2014/main" id="{4772ADDD-7675-42DD-A8F4-43BB0D8ACABC}"/>
              </a:ext>
            </a:extLst>
          </p:cNvPr>
          <p:cNvSpPr>
            <a:spLocks noGrp="1"/>
          </p:cNvSpPr>
          <p:nvPr>
            <p:ph sz="half" idx="1"/>
          </p:nvPr>
        </p:nvSpPr>
        <p:spPr/>
        <p:txBody>
          <a:bodyPr>
            <a:normAutofit fontScale="85000" lnSpcReduction="10000"/>
          </a:bodyPr>
          <a:lstStyle/>
          <a:p>
            <a:r>
              <a:rPr lang="en-US" dirty="0"/>
              <a:t>NumPy mostly works as you would expect for a Python library. Its main difference is that it organizes numbers in lists differently from regular Python.</a:t>
            </a:r>
          </a:p>
          <a:p>
            <a:endParaRPr lang="en-US" dirty="0"/>
          </a:p>
          <a:p>
            <a:r>
              <a:rPr lang="en-US" dirty="0"/>
              <a:t>NumPy creates special array objects of varying dimensions (like one- and two-dimensional lists); these arrays can represent vectors or matrices in mathematical calculation.</a:t>
            </a:r>
          </a:p>
          <a:p>
            <a:endParaRPr lang="en-US" dirty="0"/>
          </a:p>
        </p:txBody>
      </p:sp>
      <p:sp>
        <p:nvSpPr>
          <p:cNvPr id="4" name="Content Placeholder 3">
            <a:extLst>
              <a:ext uri="{FF2B5EF4-FFF2-40B4-BE49-F238E27FC236}">
                <a16:creationId xmlns:a16="http://schemas.microsoft.com/office/drawing/2014/main" id="{BF0231EE-F5BB-4ABA-BE14-736A9BB79875}"/>
              </a:ext>
            </a:extLst>
          </p:cNvPr>
          <p:cNvSpPr>
            <a:spLocks noGrp="1"/>
          </p:cNvSpPr>
          <p:nvPr>
            <p:ph sz="half" idx="2"/>
          </p:nvPr>
        </p:nvSpPr>
        <p:spPr>
          <a:xfrm>
            <a:off x="6217919" y="1845735"/>
            <a:ext cx="5269785" cy="4023360"/>
          </a:xfrm>
        </p:spPr>
        <p:txBody>
          <a:bodyPr>
            <a:normAutofit fontScale="85000" lnSpcReduction="10000"/>
          </a:bodyPr>
          <a:lstStyle/>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numpy</a:t>
            </a:r>
            <a:r>
              <a:rPr lang="en-US" dirty="0">
                <a:solidFill>
                  <a:srgbClr val="0070C0"/>
                </a:solidFill>
                <a:latin typeface="Consolas" panose="020B0609020204030204" pitchFamily="49" charset="0"/>
              </a:rPr>
              <a:t> as np</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([10, 20, 30, 40])</a:t>
            </a:r>
          </a:p>
          <a:p>
            <a:r>
              <a:rPr lang="en-US" dirty="0">
                <a:solidFill>
                  <a:srgbClr val="008000"/>
                </a:solidFill>
                <a:latin typeface="Consolas" panose="020B0609020204030204" pitchFamily="49" charset="0"/>
              </a:rPr>
              <a:t># [10 20 30 40]</a:t>
            </a:r>
          </a:p>
          <a:p>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 [1, 2, 3], [4, 5, 6], </a:t>
            </a:r>
          </a:p>
          <a:p>
            <a:r>
              <a:rPr lang="en-US" dirty="0">
                <a:solidFill>
                  <a:srgbClr val="0070C0"/>
                </a:solidFill>
                <a:latin typeface="Consolas" panose="020B0609020204030204" pitchFamily="49" charset="0"/>
              </a:rPr>
              <a:t>           [7, 8, 9] ])</a:t>
            </a:r>
          </a:p>
          <a:p>
            <a:r>
              <a:rPr lang="en-US" dirty="0">
                <a:solidFill>
                  <a:srgbClr val="008000"/>
                </a:solidFill>
                <a:latin typeface="Consolas" panose="020B0609020204030204" pitchFamily="49" charset="0"/>
              </a:rPr>
              <a:t># [[1 2 3]</a:t>
            </a:r>
          </a:p>
          <a:p>
            <a:r>
              <a:rPr lang="en-US" dirty="0">
                <a:solidFill>
                  <a:srgbClr val="008000"/>
                </a:solidFill>
                <a:latin typeface="Consolas" panose="020B0609020204030204" pitchFamily="49" charset="0"/>
              </a:rPr>
              <a:t>#  [4 5 6]</a:t>
            </a:r>
          </a:p>
          <a:p>
            <a:r>
              <a:rPr lang="en-US" dirty="0">
                <a:solidFill>
                  <a:srgbClr val="008000"/>
                </a:solidFill>
                <a:latin typeface="Consolas" panose="020B0609020204030204" pitchFamily="49" charset="0"/>
              </a:rPr>
              <a:t>#  [7 8 9]]</a:t>
            </a:r>
          </a:p>
        </p:txBody>
      </p:sp>
      <p:sp>
        <p:nvSpPr>
          <p:cNvPr id="5" name="Slide Number Placeholder 4">
            <a:extLst>
              <a:ext uri="{FF2B5EF4-FFF2-40B4-BE49-F238E27FC236}">
                <a16:creationId xmlns:a16="http://schemas.microsoft.com/office/drawing/2014/main" id="{CA01B957-E5F5-478C-8F92-8D8CE521F2FA}"/>
              </a:ext>
            </a:extLst>
          </p:cNvPr>
          <p:cNvSpPr>
            <a:spLocks noGrp="1"/>
          </p:cNvSpPr>
          <p:nvPr>
            <p:ph type="sldNum" sz="quarter" idx="12"/>
          </p:nvPr>
        </p:nvSpPr>
        <p:spPr/>
        <p:txBody>
          <a:bodyPr/>
          <a:lstStyle/>
          <a:p>
            <a:fld id="{387BF9F8-7DAC-45C5-972D-12E58EEEE5F6}" type="slidenum">
              <a:rPr lang="en-US" smtClean="0"/>
              <a:t>15</a:t>
            </a:fld>
            <a:endParaRPr lang="en-US"/>
          </a:p>
        </p:txBody>
      </p:sp>
    </p:spTree>
    <p:extLst>
      <p:ext uri="{BB962C8B-B14F-4D97-AF65-F5344CB8AC3E}">
        <p14:creationId xmlns:p14="http://schemas.microsoft.com/office/powerpoint/2010/main" val="2863904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F113-5E92-4E4C-97D9-8AF83D513A09}"/>
              </a:ext>
            </a:extLst>
          </p:cNvPr>
          <p:cNvSpPr>
            <a:spLocks noGrp="1"/>
          </p:cNvSpPr>
          <p:nvPr>
            <p:ph type="title"/>
          </p:nvPr>
        </p:nvSpPr>
        <p:spPr/>
        <p:txBody>
          <a:bodyPr/>
          <a:lstStyle/>
          <a:p>
            <a:r>
              <a:rPr lang="en-US" dirty="0"/>
              <a:t>NumPy Arrays – Operations</a:t>
            </a:r>
          </a:p>
        </p:txBody>
      </p:sp>
      <p:sp>
        <p:nvSpPr>
          <p:cNvPr id="3" name="Content Placeholder 2">
            <a:extLst>
              <a:ext uri="{FF2B5EF4-FFF2-40B4-BE49-F238E27FC236}">
                <a16:creationId xmlns:a16="http://schemas.microsoft.com/office/drawing/2014/main" id="{05D68033-9B17-4CD1-864E-0581BA2BF8ED}"/>
              </a:ext>
            </a:extLst>
          </p:cNvPr>
          <p:cNvSpPr>
            <a:spLocks noGrp="1"/>
          </p:cNvSpPr>
          <p:nvPr>
            <p:ph sz="half" idx="1"/>
          </p:nvPr>
        </p:nvSpPr>
        <p:spPr/>
        <p:txBody>
          <a:bodyPr>
            <a:normAutofit fontScale="92500" lnSpcReduction="10000"/>
          </a:bodyPr>
          <a:lstStyle/>
          <a:p>
            <a:r>
              <a:rPr lang="en-US" dirty="0"/>
              <a:t>NumPy supports a lot more built-in operations on arrays that Python does on lists. For example, you can directly add a number to an array; that will add the number to each of the numbers inside the array.</a:t>
            </a:r>
          </a:p>
          <a:p>
            <a:endParaRPr lang="en-US" dirty="0"/>
          </a:p>
          <a:p>
            <a:r>
              <a:rPr lang="en-US" dirty="0"/>
              <a:t>You can also directly subtract one array from another; that will take the difference of the numbers at matching indexes.</a:t>
            </a:r>
          </a:p>
          <a:p>
            <a:pPr marL="0" indent="0">
              <a:buNone/>
            </a:pPr>
            <a:endParaRPr lang="en-US" dirty="0"/>
          </a:p>
        </p:txBody>
      </p:sp>
      <p:sp>
        <p:nvSpPr>
          <p:cNvPr id="4" name="Content Placeholder 3">
            <a:extLst>
              <a:ext uri="{FF2B5EF4-FFF2-40B4-BE49-F238E27FC236}">
                <a16:creationId xmlns:a16="http://schemas.microsoft.com/office/drawing/2014/main" id="{6B659403-1300-435E-872C-E8FDE73C7A96}"/>
              </a:ext>
            </a:extLst>
          </p:cNvPr>
          <p:cNvSpPr>
            <a:spLocks noGrp="1"/>
          </p:cNvSpPr>
          <p:nvPr>
            <p:ph sz="half" idx="2"/>
          </p:nvPr>
        </p:nvSpPr>
        <p:spPr>
          <a:xfrm>
            <a:off x="6217919" y="1845735"/>
            <a:ext cx="5367439" cy="4023360"/>
          </a:xfrm>
        </p:spPr>
        <p:txBody>
          <a:bodyPr>
            <a:normAutofit fontScale="92500" lnSpcReduction="10000"/>
          </a:bodyPr>
          <a:lstStyle/>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numpy</a:t>
            </a:r>
            <a:r>
              <a:rPr lang="en-US" dirty="0">
                <a:solidFill>
                  <a:srgbClr val="0070C0"/>
                </a:solidFill>
                <a:latin typeface="Consolas" panose="020B0609020204030204" pitchFamily="49" charset="0"/>
              </a:rPr>
              <a:t> as np</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 = </a:t>
            </a:r>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([10, 20, 30, 40])</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b = </a:t>
            </a:r>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([5, 6, 7, 8])</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 + 2 </a:t>
            </a:r>
            <a:r>
              <a:rPr lang="en-US" dirty="0">
                <a:solidFill>
                  <a:srgbClr val="008000"/>
                </a:solidFill>
                <a:latin typeface="Consolas" panose="020B0609020204030204" pitchFamily="49" charset="0"/>
              </a:rPr>
              <a:t># [ 12 22 32 42 ]</a:t>
            </a:r>
          </a:p>
          <a:p>
            <a:r>
              <a:rPr lang="en-US" dirty="0">
                <a:solidFill>
                  <a:srgbClr val="0070C0"/>
                </a:solidFill>
                <a:latin typeface="Consolas" panose="020B0609020204030204" pitchFamily="49" charset="0"/>
              </a:rPr>
              <a:t>a - b </a:t>
            </a:r>
            <a:r>
              <a:rPr lang="en-US" dirty="0">
                <a:solidFill>
                  <a:srgbClr val="008000"/>
                </a:solidFill>
                <a:latin typeface="Consolas" panose="020B0609020204030204" pitchFamily="49" charset="0"/>
              </a:rPr>
              <a:t># [ 5 14 23 32 ]</a:t>
            </a:r>
          </a:p>
          <a:p>
            <a:endParaRPr lang="en-US" dirty="0"/>
          </a:p>
        </p:txBody>
      </p:sp>
      <p:sp>
        <p:nvSpPr>
          <p:cNvPr id="5" name="Slide Number Placeholder 4">
            <a:extLst>
              <a:ext uri="{FF2B5EF4-FFF2-40B4-BE49-F238E27FC236}">
                <a16:creationId xmlns:a16="http://schemas.microsoft.com/office/drawing/2014/main" id="{B56FE04F-5ED0-4D60-B91A-D7469CE0F168}"/>
              </a:ext>
            </a:extLst>
          </p:cNvPr>
          <p:cNvSpPr>
            <a:spLocks noGrp="1"/>
          </p:cNvSpPr>
          <p:nvPr>
            <p:ph type="sldNum" sz="quarter" idx="12"/>
          </p:nvPr>
        </p:nvSpPr>
        <p:spPr/>
        <p:txBody>
          <a:bodyPr/>
          <a:lstStyle/>
          <a:p>
            <a:fld id="{387BF9F8-7DAC-45C5-972D-12E58EEEE5F6}" type="slidenum">
              <a:rPr lang="en-US" smtClean="0"/>
              <a:t>16</a:t>
            </a:fld>
            <a:endParaRPr lang="en-US"/>
          </a:p>
        </p:txBody>
      </p:sp>
    </p:spTree>
    <p:extLst>
      <p:ext uri="{BB962C8B-B14F-4D97-AF65-F5344CB8AC3E}">
        <p14:creationId xmlns:p14="http://schemas.microsoft.com/office/powerpoint/2010/main" val="2368067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5F67-B6F5-4F1A-9A76-D3BFF240BC73}"/>
              </a:ext>
            </a:extLst>
          </p:cNvPr>
          <p:cNvSpPr>
            <a:spLocks noGrp="1"/>
          </p:cNvSpPr>
          <p:nvPr>
            <p:ph type="title"/>
          </p:nvPr>
        </p:nvSpPr>
        <p:spPr/>
        <p:txBody>
          <a:bodyPr/>
          <a:lstStyle/>
          <a:p>
            <a:r>
              <a:rPr lang="en-US" dirty="0"/>
              <a:t>NumPy Arrays - Indexing</a:t>
            </a:r>
          </a:p>
        </p:txBody>
      </p:sp>
      <p:sp>
        <p:nvSpPr>
          <p:cNvPr id="3" name="Content Placeholder 2">
            <a:extLst>
              <a:ext uri="{FF2B5EF4-FFF2-40B4-BE49-F238E27FC236}">
                <a16:creationId xmlns:a16="http://schemas.microsoft.com/office/drawing/2014/main" id="{3443C56A-0485-4142-9F5E-8220A674734D}"/>
              </a:ext>
            </a:extLst>
          </p:cNvPr>
          <p:cNvSpPr>
            <a:spLocks noGrp="1"/>
          </p:cNvSpPr>
          <p:nvPr>
            <p:ph sz="half" idx="1"/>
          </p:nvPr>
        </p:nvSpPr>
        <p:spPr/>
        <p:txBody>
          <a:bodyPr/>
          <a:lstStyle/>
          <a:p>
            <a:r>
              <a:rPr lang="en-US" dirty="0"/>
              <a:t>In addition to all of this, NumPy also supports more advanced indexing into multi-dimensional arrays.</a:t>
            </a:r>
          </a:p>
          <a:p>
            <a:endParaRPr lang="en-US" dirty="0"/>
          </a:p>
          <a:p>
            <a:r>
              <a:rPr lang="en-US" dirty="0"/>
              <a:t>For example, if you make a 2D array, you can index into it with row comma col instead of needing to use two indexes. This can be quite handy!</a:t>
            </a:r>
          </a:p>
        </p:txBody>
      </p:sp>
      <p:sp>
        <p:nvSpPr>
          <p:cNvPr id="4" name="Content Placeholder 3">
            <a:extLst>
              <a:ext uri="{FF2B5EF4-FFF2-40B4-BE49-F238E27FC236}">
                <a16:creationId xmlns:a16="http://schemas.microsoft.com/office/drawing/2014/main" id="{E53D4426-C6DE-481B-A3DF-EDA4CC2810E1}"/>
              </a:ext>
            </a:extLst>
          </p:cNvPr>
          <p:cNvSpPr>
            <a:spLocks noGrp="1"/>
          </p:cNvSpPr>
          <p:nvPr>
            <p:ph sz="half" idx="2"/>
          </p:nvPr>
        </p:nvSpPr>
        <p:spPr/>
        <p:txBody>
          <a:bodyPr/>
          <a:lstStyle/>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numpy</a:t>
            </a:r>
            <a:r>
              <a:rPr lang="en-US" dirty="0">
                <a:solidFill>
                  <a:srgbClr val="0070C0"/>
                </a:solidFill>
                <a:latin typeface="Consolas" panose="020B0609020204030204" pitchFamily="49" charset="0"/>
              </a:rPr>
              <a:t> as np</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c = </a:t>
            </a:r>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 [1, 2, 3], </a:t>
            </a:r>
          </a:p>
          <a:p>
            <a:r>
              <a:rPr lang="en-US" dirty="0">
                <a:solidFill>
                  <a:srgbClr val="0070C0"/>
                </a:solidFill>
                <a:latin typeface="Consolas" panose="020B0609020204030204" pitchFamily="49" charset="0"/>
              </a:rPr>
              <a:t>    [4, 5, 6], [7, 8, 9]])</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c[1, 2] </a:t>
            </a:r>
            <a:r>
              <a:rPr lang="en-US" dirty="0">
                <a:solidFill>
                  <a:srgbClr val="008000"/>
                </a:solidFill>
                <a:latin typeface="Consolas" panose="020B0609020204030204" pitchFamily="49" charset="0"/>
              </a:rPr>
              <a:t># 6</a:t>
            </a:r>
          </a:p>
          <a:p>
            <a:endParaRPr lang="en-US" dirty="0"/>
          </a:p>
        </p:txBody>
      </p:sp>
      <p:sp>
        <p:nvSpPr>
          <p:cNvPr id="5" name="Slide Number Placeholder 4">
            <a:extLst>
              <a:ext uri="{FF2B5EF4-FFF2-40B4-BE49-F238E27FC236}">
                <a16:creationId xmlns:a16="http://schemas.microsoft.com/office/drawing/2014/main" id="{144452A4-F202-43D4-8175-8CAF9E99B235}"/>
              </a:ext>
            </a:extLst>
          </p:cNvPr>
          <p:cNvSpPr>
            <a:spLocks noGrp="1"/>
          </p:cNvSpPr>
          <p:nvPr>
            <p:ph type="sldNum" sz="quarter" idx="12"/>
          </p:nvPr>
        </p:nvSpPr>
        <p:spPr/>
        <p:txBody>
          <a:bodyPr/>
          <a:lstStyle/>
          <a:p>
            <a:fld id="{387BF9F8-7DAC-45C5-972D-12E58EEEE5F6}" type="slidenum">
              <a:rPr lang="en-US" smtClean="0"/>
              <a:t>17</a:t>
            </a:fld>
            <a:endParaRPr lang="en-US"/>
          </a:p>
        </p:txBody>
      </p:sp>
    </p:spTree>
    <p:extLst>
      <p:ext uri="{BB962C8B-B14F-4D97-AF65-F5344CB8AC3E}">
        <p14:creationId xmlns:p14="http://schemas.microsoft.com/office/powerpoint/2010/main" val="107653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DCCBF03-2F54-4E13-BAE6-0E1DB7F0CFED}"/>
              </a:ext>
            </a:extLst>
          </p:cNvPr>
          <p:cNvSpPr>
            <a:spLocks noGrp="1"/>
          </p:cNvSpPr>
          <p:nvPr>
            <p:ph type="title"/>
          </p:nvPr>
        </p:nvSpPr>
        <p:spPr/>
        <p:txBody>
          <a:bodyPr/>
          <a:lstStyle/>
          <a:p>
            <a:r>
              <a:rPr lang="en-US" dirty="0"/>
              <a:t>NumPy Functions</a:t>
            </a:r>
          </a:p>
        </p:txBody>
      </p:sp>
      <p:sp>
        <p:nvSpPr>
          <p:cNvPr id="3" name="Content Placeholder 2">
            <a:extLst>
              <a:ext uri="{FF2B5EF4-FFF2-40B4-BE49-F238E27FC236}">
                <a16:creationId xmlns:a16="http://schemas.microsoft.com/office/drawing/2014/main" id="{F508E52D-5F89-4A9B-8E4C-BDC10E6A93FD}"/>
              </a:ext>
            </a:extLst>
          </p:cNvPr>
          <p:cNvSpPr>
            <a:spLocks noGrp="1"/>
          </p:cNvSpPr>
          <p:nvPr>
            <p:ph idx="1"/>
          </p:nvPr>
        </p:nvSpPr>
        <p:spPr/>
        <p:txBody>
          <a:bodyPr>
            <a:normAutofit lnSpcReduction="10000"/>
          </a:bodyPr>
          <a:lstStyle/>
          <a:p>
            <a:r>
              <a:rPr lang="en-US" dirty="0"/>
              <a:t>NumPy does have its own set of mathematical functions- for example, it can generate random numbers.</a:t>
            </a:r>
          </a:p>
          <a:p>
            <a:endParaRPr lang="en-US" dirty="0"/>
          </a:p>
          <a:p>
            <a:r>
              <a:rPr lang="en-US" dirty="0">
                <a:solidFill>
                  <a:srgbClr val="0070C0"/>
                </a:solidFill>
                <a:latin typeface="Consolas" panose="020B0609020204030204" pitchFamily="49" charset="0"/>
              </a:rPr>
              <a:t>x = </a:t>
            </a:r>
            <a:r>
              <a:rPr lang="en-US" dirty="0" err="1">
                <a:solidFill>
                  <a:srgbClr val="0070C0"/>
                </a:solidFill>
                <a:latin typeface="Consolas" panose="020B0609020204030204" pitchFamily="49" charset="0"/>
              </a:rPr>
              <a:t>numpy.random.randint</a:t>
            </a:r>
            <a:r>
              <a:rPr lang="en-US" dirty="0">
                <a:solidFill>
                  <a:srgbClr val="0070C0"/>
                </a:solidFill>
                <a:latin typeface="Consolas" panose="020B0609020204030204" pitchFamily="49" charset="0"/>
              </a:rPr>
              <a:t>(1, 10)</a:t>
            </a:r>
          </a:p>
          <a:p>
            <a:r>
              <a:rPr lang="en-US" dirty="0">
                <a:solidFill>
                  <a:srgbClr val="008000"/>
                </a:solidFill>
                <a:latin typeface="Consolas" panose="020B0609020204030204" pitchFamily="49" charset="0"/>
              </a:rPr>
              <a:t># random number in [1, 10]</a:t>
            </a:r>
          </a:p>
          <a:p>
            <a:endParaRPr lang="en-US" dirty="0"/>
          </a:p>
          <a:p>
            <a:r>
              <a:rPr lang="en-US" dirty="0"/>
              <a:t>However, it's mostly used as a support library for other libraries that want to use more efficient mathematical operations when doing statistics, or science, or engineering tasks.</a:t>
            </a:r>
          </a:p>
          <a:p>
            <a:endParaRPr lang="en-US" dirty="0"/>
          </a:p>
          <a:p>
            <a:endParaRPr lang="en-US" dirty="0"/>
          </a:p>
        </p:txBody>
      </p:sp>
      <p:sp>
        <p:nvSpPr>
          <p:cNvPr id="2" name="Slide Number Placeholder 1">
            <a:extLst>
              <a:ext uri="{FF2B5EF4-FFF2-40B4-BE49-F238E27FC236}">
                <a16:creationId xmlns:a16="http://schemas.microsoft.com/office/drawing/2014/main" id="{03CA2B5E-EEFE-420E-BA6F-28D8063977B9}"/>
              </a:ext>
            </a:extLst>
          </p:cNvPr>
          <p:cNvSpPr>
            <a:spLocks noGrp="1"/>
          </p:cNvSpPr>
          <p:nvPr>
            <p:ph type="sldNum" sz="quarter" idx="12"/>
          </p:nvPr>
        </p:nvSpPr>
        <p:spPr/>
        <p:txBody>
          <a:bodyPr/>
          <a:lstStyle/>
          <a:p>
            <a:fld id="{387BF9F8-7DAC-45C5-972D-12E58EEEE5F6}" type="slidenum">
              <a:rPr lang="en-US" smtClean="0"/>
              <a:t>18</a:t>
            </a:fld>
            <a:endParaRPr lang="en-US"/>
          </a:p>
        </p:txBody>
      </p:sp>
    </p:spTree>
    <p:extLst>
      <p:ext uri="{BB962C8B-B14F-4D97-AF65-F5344CB8AC3E}">
        <p14:creationId xmlns:p14="http://schemas.microsoft.com/office/powerpoint/2010/main" val="175557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AAC0-B737-4E94-91F7-F72F56BEA9C8}"/>
              </a:ext>
            </a:extLst>
          </p:cNvPr>
          <p:cNvSpPr>
            <a:spLocks noGrp="1"/>
          </p:cNvSpPr>
          <p:nvPr>
            <p:ph type="title"/>
          </p:nvPr>
        </p:nvSpPr>
        <p:spPr/>
        <p:txBody>
          <a:bodyPr/>
          <a:lstStyle/>
          <a:p>
            <a:r>
              <a:rPr lang="en-US" dirty="0"/>
              <a:t>SciPy</a:t>
            </a:r>
          </a:p>
        </p:txBody>
      </p:sp>
      <p:sp>
        <p:nvSpPr>
          <p:cNvPr id="3" name="Content Placeholder 2">
            <a:extLst>
              <a:ext uri="{FF2B5EF4-FFF2-40B4-BE49-F238E27FC236}">
                <a16:creationId xmlns:a16="http://schemas.microsoft.com/office/drawing/2014/main" id="{F00A1A49-912C-44A8-AA9D-91AE83E6DA7E}"/>
              </a:ext>
            </a:extLst>
          </p:cNvPr>
          <p:cNvSpPr>
            <a:spLocks noGrp="1"/>
          </p:cNvSpPr>
          <p:nvPr>
            <p:ph idx="1"/>
          </p:nvPr>
        </p:nvSpPr>
        <p:spPr/>
        <p:txBody>
          <a:bodyPr/>
          <a:lstStyle/>
          <a:p>
            <a:r>
              <a:rPr lang="en-US" dirty="0"/>
              <a:t>Next, let's look at the SciPy library. SciPy provides functions for scientific computation, mostly relying on NumPy for lower-level calculations.</a:t>
            </a:r>
          </a:p>
          <a:p>
            <a:endParaRPr lang="en-US" dirty="0"/>
          </a:p>
          <a:p>
            <a:r>
              <a:rPr lang="en-US" dirty="0"/>
              <a:t>The SciPy functions tend to be a bit higher-level so that you can run whole processes automatically instead of scripting them yourself.</a:t>
            </a:r>
          </a:p>
          <a:p>
            <a:endParaRPr lang="en-US" dirty="0"/>
          </a:p>
          <a:p>
            <a:r>
              <a:rPr lang="en-US" dirty="0"/>
              <a:t>SciPy also splits its functions into different sub-libraries. For example, there's a sub-library called </a:t>
            </a:r>
            <a:r>
              <a:rPr lang="en-US" dirty="0" err="1"/>
              <a:t>linalg</a:t>
            </a:r>
            <a:r>
              <a:rPr lang="en-US" dirty="0"/>
              <a:t> for linear algebra, one called signal for signal processing, and one called stats for statistics.</a:t>
            </a:r>
          </a:p>
        </p:txBody>
      </p:sp>
      <p:sp>
        <p:nvSpPr>
          <p:cNvPr id="4" name="Slide Number Placeholder 3">
            <a:extLst>
              <a:ext uri="{FF2B5EF4-FFF2-40B4-BE49-F238E27FC236}">
                <a16:creationId xmlns:a16="http://schemas.microsoft.com/office/drawing/2014/main" id="{2CCA4F80-3310-40E2-A54B-119F229786C0}"/>
              </a:ext>
            </a:extLst>
          </p:cNvPr>
          <p:cNvSpPr>
            <a:spLocks noGrp="1"/>
          </p:cNvSpPr>
          <p:nvPr>
            <p:ph type="sldNum" sz="quarter" idx="12"/>
          </p:nvPr>
        </p:nvSpPr>
        <p:spPr/>
        <p:txBody>
          <a:bodyPr/>
          <a:lstStyle/>
          <a:p>
            <a:fld id="{387BF9F8-7DAC-45C5-972D-12E58EEEE5F6}" type="slidenum">
              <a:rPr lang="en-US" smtClean="0"/>
              <a:t>19</a:t>
            </a:fld>
            <a:endParaRPr lang="en-US"/>
          </a:p>
        </p:txBody>
      </p:sp>
    </p:spTree>
    <p:extLst>
      <p:ext uri="{BB962C8B-B14F-4D97-AF65-F5344CB8AC3E}">
        <p14:creationId xmlns:p14="http://schemas.microsoft.com/office/powerpoint/2010/main" val="1246008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5B1B-5392-4763-B837-89632D95E083}"/>
              </a:ext>
            </a:extLst>
          </p:cNvPr>
          <p:cNvSpPr>
            <a:spLocks noGrp="1"/>
          </p:cNvSpPr>
          <p:nvPr>
            <p:ph type="title"/>
          </p:nvPr>
        </p:nvSpPr>
        <p:spPr/>
        <p:txBody>
          <a:bodyPr/>
          <a:lstStyle/>
          <a:p>
            <a:r>
              <a:rPr lang="en-US" dirty="0"/>
              <a:t>Learning Goals</a:t>
            </a:r>
          </a:p>
        </p:txBody>
      </p:sp>
      <p:sp>
        <p:nvSpPr>
          <p:cNvPr id="3" name="Content Placeholder 2">
            <a:extLst>
              <a:ext uri="{FF2B5EF4-FFF2-40B4-BE49-F238E27FC236}">
                <a16:creationId xmlns:a16="http://schemas.microsoft.com/office/drawing/2014/main" id="{2A422FEE-ABD9-4B3F-860A-6A6CDDBF51C0}"/>
              </a:ext>
            </a:extLst>
          </p:cNvPr>
          <p:cNvSpPr>
            <a:spLocks noGrp="1"/>
          </p:cNvSpPr>
          <p:nvPr>
            <p:ph idx="1"/>
          </p:nvPr>
        </p:nvSpPr>
        <p:spPr/>
        <p:txBody>
          <a:bodyPr/>
          <a:lstStyle/>
          <a:p>
            <a:r>
              <a:rPr lang="en-US" dirty="0"/>
              <a:t>Learn how to </a:t>
            </a:r>
            <a:r>
              <a:rPr lang="en-US" b="1" dirty="0"/>
              <a:t>install and use</a:t>
            </a:r>
            <a:r>
              <a:rPr lang="en-US" dirty="0"/>
              <a:t> external modules</a:t>
            </a:r>
          </a:p>
          <a:p>
            <a:endParaRPr lang="en-US" dirty="0"/>
          </a:p>
          <a:p>
            <a:r>
              <a:rPr lang="en-US" dirty="0"/>
              <a:t>Identify </a:t>
            </a:r>
            <a:r>
              <a:rPr lang="en-US" b="1" dirty="0"/>
              <a:t>common popular modules </a:t>
            </a:r>
            <a:r>
              <a:rPr lang="en-US" dirty="0"/>
              <a:t>for the Python language</a:t>
            </a:r>
          </a:p>
        </p:txBody>
      </p:sp>
      <p:sp>
        <p:nvSpPr>
          <p:cNvPr id="4" name="Slide Number Placeholder 3">
            <a:extLst>
              <a:ext uri="{FF2B5EF4-FFF2-40B4-BE49-F238E27FC236}">
                <a16:creationId xmlns:a16="http://schemas.microsoft.com/office/drawing/2014/main" id="{E86A0B8E-D593-4789-B91E-CF3F3F215B2B}"/>
              </a:ext>
            </a:extLst>
          </p:cNvPr>
          <p:cNvSpPr>
            <a:spLocks noGrp="1"/>
          </p:cNvSpPr>
          <p:nvPr>
            <p:ph type="sldNum" sz="quarter" idx="12"/>
          </p:nvPr>
        </p:nvSpPr>
        <p:spPr/>
        <p:txBody>
          <a:bodyPr/>
          <a:lstStyle/>
          <a:p>
            <a:fld id="{387BF9F8-7DAC-45C5-972D-12E58EEEE5F6}" type="slidenum">
              <a:rPr lang="en-US" smtClean="0"/>
              <a:t>2</a:t>
            </a:fld>
            <a:endParaRPr lang="en-US"/>
          </a:p>
        </p:txBody>
      </p:sp>
    </p:spTree>
    <p:extLst>
      <p:ext uri="{BB962C8B-B14F-4D97-AF65-F5344CB8AC3E}">
        <p14:creationId xmlns:p14="http://schemas.microsoft.com/office/powerpoint/2010/main" val="3287189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33BB3-68DF-4C08-8BB4-1A0CD0149F52}"/>
              </a:ext>
            </a:extLst>
          </p:cNvPr>
          <p:cNvSpPr>
            <a:spLocks noGrp="1"/>
          </p:cNvSpPr>
          <p:nvPr>
            <p:ph type="title"/>
          </p:nvPr>
        </p:nvSpPr>
        <p:spPr/>
        <p:txBody>
          <a:bodyPr/>
          <a:lstStyle/>
          <a:p>
            <a:r>
              <a:rPr lang="en-US" dirty="0"/>
              <a:t>SciPy Functions</a:t>
            </a:r>
          </a:p>
        </p:txBody>
      </p:sp>
      <p:sp>
        <p:nvSpPr>
          <p:cNvPr id="5" name="Content Placeholder 4">
            <a:extLst>
              <a:ext uri="{FF2B5EF4-FFF2-40B4-BE49-F238E27FC236}">
                <a16:creationId xmlns:a16="http://schemas.microsoft.com/office/drawing/2014/main" id="{00CC8A80-06DB-4E9C-A86F-DF2A726CF2AA}"/>
              </a:ext>
            </a:extLst>
          </p:cNvPr>
          <p:cNvSpPr>
            <a:spLocks noGrp="1"/>
          </p:cNvSpPr>
          <p:nvPr>
            <p:ph sz="half" idx="1"/>
          </p:nvPr>
        </p:nvSpPr>
        <p:spPr/>
        <p:txBody>
          <a:bodyPr>
            <a:normAutofit fontScale="77500" lnSpcReduction="20000"/>
          </a:bodyPr>
          <a:lstStyle/>
          <a:p>
            <a:r>
              <a:rPr lang="en-US" dirty="0"/>
              <a:t>SciPy isn't too hard to use when you have a specific purpose in mind. Just find the sub-library that corresponds to what you want to do, set up your data properly, and run the function.</a:t>
            </a:r>
          </a:p>
          <a:p>
            <a:endParaRPr lang="en-US" dirty="0"/>
          </a:p>
          <a:p>
            <a:r>
              <a:rPr lang="en-US" dirty="0"/>
              <a:t>For example, if you want to find the inverse of a matrix (where your matrix times its inverse equals the identity matrix), there's a function for that!</a:t>
            </a:r>
          </a:p>
          <a:p>
            <a:endParaRPr lang="en-US" dirty="0"/>
          </a:p>
          <a:p>
            <a:r>
              <a:rPr lang="en-US" dirty="0"/>
              <a:t>Just import the </a:t>
            </a:r>
            <a:r>
              <a:rPr lang="en-US" dirty="0" err="1"/>
              <a:t>linalg</a:t>
            </a:r>
            <a:r>
              <a:rPr lang="en-US" dirty="0"/>
              <a:t> sub-library, set up your matrix as a NumPy two-dimensional array, then run </a:t>
            </a:r>
            <a:r>
              <a:rPr lang="en-US" dirty="0" err="1"/>
              <a:t>linalg.inv</a:t>
            </a:r>
            <a:r>
              <a:rPr lang="en-US" dirty="0"/>
              <a:t>.</a:t>
            </a:r>
          </a:p>
          <a:p>
            <a:pPr marL="0" indent="0">
              <a:buNone/>
            </a:pPr>
            <a:endParaRPr lang="en-US" dirty="0"/>
          </a:p>
        </p:txBody>
      </p:sp>
      <p:sp>
        <p:nvSpPr>
          <p:cNvPr id="6" name="Content Placeholder 5">
            <a:extLst>
              <a:ext uri="{FF2B5EF4-FFF2-40B4-BE49-F238E27FC236}">
                <a16:creationId xmlns:a16="http://schemas.microsoft.com/office/drawing/2014/main" id="{D01A7CF0-4AF5-4C5C-B3E8-AE8B8831FCA8}"/>
              </a:ext>
            </a:extLst>
          </p:cNvPr>
          <p:cNvSpPr>
            <a:spLocks noGrp="1"/>
          </p:cNvSpPr>
          <p:nvPr>
            <p:ph sz="half" idx="2"/>
          </p:nvPr>
        </p:nvSpPr>
        <p:spPr/>
        <p:txBody>
          <a:bodyPr>
            <a:normAutofit fontScale="77500" lnSpcReduction="20000"/>
          </a:bodyPr>
          <a:lstStyle/>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numpy</a:t>
            </a:r>
            <a:r>
              <a:rPr lang="en-US" dirty="0">
                <a:solidFill>
                  <a:srgbClr val="0070C0"/>
                </a:solidFill>
                <a:latin typeface="Consolas" panose="020B0609020204030204" pitchFamily="49" charset="0"/>
              </a:rPr>
              <a:t> as np</a:t>
            </a:r>
          </a:p>
          <a:p>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scipy</a:t>
            </a:r>
            <a:r>
              <a:rPr lang="en-US" dirty="0">
                <a:solidFill>
                  <a:srgbClr val="0070C0"/>
                </a:solidFill>
                <a:latin typeface="Consolas" panose="020B0609020204030204" pitchFamily="49" charset="0"/>
              </a:rPr>
              <a:t> import </a:t>
            </a:r>
            <a:r>
              <a:rPr lang="en-US" dirty="0" err="1">
                <a:solidFill>
                  <a:srgbClr val="0070C0"/>
                </a:solidFill>
                <a:latin typeface="Consolas" panose="020B0609020204030204" pitchFamily="49" charset="0"/>
              </a:rPr>
              <a:t>linalg</a:t>
            </a:r>
            <a:endParaRPr lang="en-US" dirty="0">
              <a:solidFill>
                <a:srgbClr val="0070C0"/>
              </a:solidFill>
              <a:latin typeface="Consolas" panose="020B0609020204030204" pitchFamily="49" charset="0"/>
            </a:endParaRP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 = </a:t>
            </a:r>
            <a:r>
              <a:rPr lang="en-US" dirty="0" err="1">
                <a:solidFill>
                  <a:srgbClr val="0070C0"/>
                </a:solidFill>
                <a:latin typeface="Consolas" panose="020B0609020204030204" pitchFamily="49" charset="0"/>
              </a:rPr>
              <a:t>np.array</a:t>
            </a:r>
            <a:r>
              <a:rPr lang="en-US" dirty="0">
                <a:solidFill>
                  <a:srgbClr val="0070C0"/>
                </a:solidFill>
                <a:latin typeface="Consolas" panose="020B0609020204030204" pitchFamily="49" charset="0"/>
              </a:rPr>
              <a:t>([ [ 1, 2 ], [3, 4] ])</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linalg.inv</a:t>
            </a:r>
            <a:r>
              <a:rPr lang="en-US" dirty="0">
                <a:solidFill>
                  <a:srgbClr val="0070C0"/>
                </a:solidFill>
                <a:latin typeface="Consolas" panose="020B0609020204030204" pitchFamily="49" charset="0"/>
              </a:rPr>
              <a:t>(a))</a:t>
            </a:r>
          </a:p>
          <a:p>
            <a:r>
              <a:rPr lang="en-US" dirty="0">
                <a:solidFill>
                  <a:srgbClr val="008000"/>
                </a:solidFill>
                <a:latin typeface="Consolas" panose="020B0609020204030204" pitchFamily="49" charset="0"/>
              </a:rPr>
              <a:t># [[-2.   1. ]</a:t>
            </a:r>
          </a:p>
          <a:p>
            <a:r>
              <a:rPr lang="en-US" dirty="0">
                <a:solidFill>
                  <a:srgbClr val="008000"/>
                </a:solidFill>
                <a:latin typeface="Consolas" panose="020B0609020204030204" pitchFamily="49" charset="0"/>
              </a:rPr>
              <a:t>#  [ 1.5 -0.5]]</a:t>
            </a:r>
          </a:p>
          <a:p>
            <a:endParaRPr lang="en-US" dirty="0"/>
          </a:p>
        </p:txBody>
      </p:sp>
      <p:sp>
        <p:nvSpPr>
          <p:cNvPr id="2" name="Slide Number Placeholder 1">
            <a:extLst>
              <a:ext uri="{FF2B5EF4-FFF2-40B4-BE49-F238E27FC236}">
                <a16:creationId xmlns:a16="http://schemas.microsoft.com/office/drawing/2014/main" id="{10B66B44-DF0B-4245-8B14-DD447135538E}"/>
              </a:ext>
            </a:extLst>
          </p:cNvPr>
          <p:cNvSpPr>
            <a:spLocks noGrp="1"/>
          </p:cNvSpPr>
          <p:nvPr>
            <p:ph type="sldNum" sz="quarter" idx="12"/>
          </p:nvPr>
        </p:nvSpPr>
        <p:spPr/>
        <p:txBody>
          <a:bodyPr/>
          <a:lstStyle/>
          <a:p>
            <a:fld id="{387BF9F8-7DAC-45C5-972D-12E58EEEE5F6}" type="slidenum">
              <a:rPr lang="en-US" smtClean="0"/>
              <a:t>20</a:t>
            </a:fld>
            <a:endParaRPr lang="en-US"/>
          </a:p>
        </p:txBody>
      </p:sp>
    </p:spTree>
    <p:extLst>
      <p:ext uri="{BB962C8B-B14F-4D97-AF65-F5344CB8AC3E}">
        <p14:creationId xmlns:p14="http://schemas.microsoft.com/office/powerpoint/2010/main" val="2953719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8D5B-88B2-45D4-A1D4-47A32364B8B9}"/>
              </a:ext>
            </a:extLst>
          </p:cNvPr>
          <p:cNvSpPr>
            <a:spLocks noGrp="1"/>
          </p:cNvSpPr>
          <p:nvPr>
            <p:ph type="title"/>
          </p:nvPr>
        </p:nvSpPr>
        <p:spPr/>
        <p:txBody>
          <a:bodyPr/>
          <a:lstStyle/>
          <a:p>
            <a:r>
              <a:rPr lang="en-US" dirty="0"/>
              <a:t>Matplotlib</a:t>
            </a:r>
          </a:p>
        </p:txBody>
      </p:sp>
      <p:sp>
        <p:nvSpPr>
          <p:cNvPr id="5" name="Content Placeholder 4">
            <a:extLst>
              <a:ext uri="{FF2B5EF4-FFF2-40B4-BE49-F238E27FC236}">
                <a16:creationId xmlns:a16="http://schemas.microsoft.com/office/drawing/2014/main" id="{2DC4455D-31D7-458B-89C4-6BC780AD1CD5}"/>
              </a:ext>
            </a:extLst>
          </p:cNvPr>
          <p:cNvSpPr>
            <a:spLocks noGrp="1"/>
          </p:cNvSpPr>
          <p:nvPr>
            <p:ph idx="1"/>
          </p:nvPr>
        </p:nvSpPr>
        <p:spPr/>
        <p:txBody>
          <a:bodyPr/>
          <a:lstStyle/>
          <a:p>
            <a:r>
              <a:rPr lang="en-US" dirty="0"/>
              <a:t>The </a:t>
            </a:r>
            <a:r>
              <a:rPr lang="en-US" b="1" dirty="0"/>
              <a:t>matplotlib</a:t>
            </a:r>
            <a:r>
              <a:rPr lang="en-US" dirty="0"/>
              <a:t> library can be used to generate interesting visualizations in Python. This is great for data analysis!</a:t>
            </a:r>
          </a:p>
          <a:p>
            <a:endParaRPr lang="en-US" dirty="0"/>
          </a:p>
          <a:p>
            <a:r>
              <a:rPr lang="en-US" dirty="0"/>
              <a:t>The way that specific types of charts and graphs are set up can vary a lot, but there are some core components to every chart that are consistent.</a:t>
            </a:r>
          </a:p>
        </p:txBody>
      </p:sp>
      <p:sp>
        <p:nvSpPr>
          <p:cNvPr id="3" name="Slide Number Placeholder 2">
            <a:extLst>
              <a:ext uri="{FF2B5EF4-FFF2-40B4-BE49-F238E27FC236}">
                <a16:creationId xmlns:a16="http://schemas.microsoft.com/office/drawing/2014/main" id="{C39229A5-13AE-4FD1-BA8C-DC66A63A87D1}"/>
              </a:ext>
            </a:extLst>
          </p:cNvPr>
          <p:cNvSpPr>
            <a:spLocks noGrp="1"/>
          </p:cNvSpPr>
          <p:nvPr>
            <p:ph type="sldNum" sz="quarter" idx="12"/>
          </p:nvPr>
        </p:nvSpPr>
        <p:spPr/>
        <p:txBody>
          <a:bodyPr/>
          <a:lstStyle/>
          <a:p>
            <a:fld id="{387BF9F8-7DAC-45C5-972D-12E58EEEE5F6}" type="slidenum">
              <a:rPr lang="en-US" smtClean="0"/>
              <a:t>21</a:t>
            </a:fld>
            <a:endParaRPr lang="en-US"/>
          </a:p>
        </p:txBody>
      </p:sp>
    </p:spTree>
    <p:extLst>
      <p:ext uri="{BB962C8B-B14F-4D97-AF65-F5344CB8AC3E}">
        <p14:creationId xmlns:p14="http://schemas.microsoft.com/office/powerpoint/2010/main" val="936210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F1B5-B879-4FC6-A51C-AEAD304054B3}"/>
              </a:ext>
            </a:extLst>
          </p:cNvPr>
          <p:cNvSpPr>
            <a:spLocks noGrp="1"/>
          </p:cNvSpPr>
          <p:nvPr>
            <p:ph type="title"/>
          </p:nvPr>
        </p:nvSpPr>
        <p:spPr/>
        <p:txBody>
          <a:bodyPr/>
          <a:lstStyle/>
          <a:p>
            <a:r>
              <a:rPr lang="en-US" dirty="0"/>
              <a:t>Draw Visualizations on the Plot</a:t>
            </a:r>
          </a:p>
        </p:txBody>
      </p:sp>
      <p:sp>
        <p:nvSpPr>
          <p:cNvPr id="3" name="Content Placeholder 2">
            <a:extLst>
              <a:ext uri="{FF2B5EF4-FFF2-40B4-BE49-F238E27FC236}">
                <a16:creationId xmlns:a16="http://schemas.microsoft.com/office/drawing/2014/main" id="{C3A9400B-CBF9-4739-99F9-8A6D106140AE}"/>
              </a:ext>
            </a:extLst>
          </p:cNvPr>
          <p:cNvSpPr>
            <a:spLocks noGrp="1"/>
          </p:cNvSpPr>
          <p:nvPr>
            <p:ph sz="half" idx="1"/>
          </p:nvPr>
        </p:nvSpPr>
        <p:spPr/>
        <p:txBody>
          <a:bodyPr>
            <a:normAutofit fontScale="92500" lnSpcReduction="20000"/>
          </a:bodyPr>
          <a:lstStyle/>
          <a:p>
            <a:pPr marL="0" indent="0">
              <a:buNone/>
            </a:pPr>
            <a:r>
              <a:rPr lang="en-US" sz="1900" dirty="0"/>
              <a:t>Matplotlib visualizations can be broken down into several components. We'll mainly care about one: the </a:t>
            </a:r>
            <a:r>
              <a:rPr lang="en-US" sz="1900" b="1" dirty="0"/>
              <a:t>plot </a:t>
            </a:r>
            <a:r>
              <a:rPr lang="en-US" sz="1900" dirty="0"/>
              <a:t>(called </a:t>
            </a:r>
            <a:r>
              <a:rPr lang="en-US" sz="1900" dirty="0" err="1">
                <a:solidFill>
                  <a:srgbClr val="0070C0"/>
                </a:solidFill>
                <a:latin typeface="Consolas" panose="020B0609020204030204" pitchFamily="49" charset="0"/>
              </a:rPr>
              <a:t>plt</a:t>
            </a:r>
            <a:r>
              <a:rPr lang="en-US" sz="1900" dirty="0"/>
              <a:t>). This is like </a:t>
            </a:r>
            <a:r>
              <a:rPr lang="en-US" sz="1900" dirty="0" err="1"/>
              <a:t>Tkinter's</a:t>
            </a:r>
            <a:r>
              <a:rPr lang="en-US" sz="1900" dirty="0"/>
              <a:t> canvas, except that we'll draw visualizations on it instead of shapes. </a:t>
            </a:r>
          </a:p>
          <a:p>
            <a:pPr marL="0" indent="0">
              <a:buNone/>
            </a:pPr>
            <a:endParaRPr lang="en-US" sz="1900" dirty="0"/>
          </a:p>
          <a:p>
            <a:pPr marL="0" indent="0">
              <a:buNone/>
            </a:pPr>
            <a:r>
              <a:rPr lang="en-US" sz="1900" dirty="0"/>
              <a:t>We can construct an (almost) empty plot with the following code. Note that matplotlib comes with built-in buttons that let you zoom, move data around, and save images. </a:t>
            </a:r>
          </a:p>
          <a:p>
            <a:pPr marL="0" indent="0">
              <a:buNone/>
            </a:pPr>
            <a:endParaRPr lang="en-US" sz="1900" dirty="0"/>
          </a:p>
          <a:p>
            <a:pPr marL="0" indent="0">
              <a:spcBef>
                <a:spcPts val="0"/>
              </a:spcBef>
              <a:buNone/>
            </a:pPr>
            <a:r>
              <a:rPr lang="en-US" sz="1900" dirty="0">
                <a:solidFill>
                  <a:srgbClr val="0070C0"/>
                </a:solidFill>
                <a:latin typeface="Consolas" panose="020B0609020204030204" pitchFamily="49" charset="0"/>
              </a:rPr>
              <a:t>import </a:t>
            </a:r>
            <a:r>
              <a:rPr lang="en-US" sz="1900" dirty="0" err="1">
                <a:solidFill>
                  <a:srgbClr val="0070C0"/>
                </a:solidFill>
                <a:latin typeface="Consolas" panose="020B0609020204030204" pitchFamily="49" charset="0"/>
              </a:rPr>
              <a:t>matplotlib.pyplot</a:t>
            </a:r>
            <a:r>
              <a:rPr lang="en-US" sz="1900" dirty="0">
                <a:solidFill>
                  <a:srgbClr val="0070C0"/>
                </a:solidFill>
                <a:latin typeface="Consolas" panose="020B0609020204030204" pitchFamily="49" charset="0"/>
              </a:rPr>
              <a:t> as </a:t>
            </a:r>
            <a:r>
              <a:rPr lang="en-US" sz="1900" dirty="0" err="1">
                <a:solidFill>
                  <a:srgbClr val="0070C0"/>
                </a:solidFill>
                <a:latin typeface="Consolas" panose="020B0609020204030204" pitchFamily="49" charset="0"/>
              </a:rPr>
              <a:t>plt</a:t>
            </a:r>
            <a:endParaRPr lang="en-US" sz="1900" dirty="0">
              <a:solidFill>
                <a:srgbClr val="0070C0"/>
              </a:solidFill>
              <a:latin typeface="Consolas" panose="020B0609020204030204" pitchFamily="49" charset="0"/>
            </a:endParaRPr>
          </a:p>
          <a:p>
            <a:pPr marL="0" indent="0">
              <a:spcBef>
                <a:spcPts val="0"/>
              </a:spcBef>
              <a:buNone/>
            </a:pPr>
            <a:endParaRPr lang="en-US" sz="1900" dirty="0">
              <a:solidFill>
                <a:srgbClr val="0070C0"/>
              </a:solidFill>
              <a:latin typeface="Consolas" panose="020B0609020204030204" pitchFamily="49" charset="0"/>
            </a:endParaRPr>
          </a:p>
          <a:p>
            <a:pPr marL="0" indent="0">
              <a:spcBef>
                <a:spcPts val="0"/>
              </a:spcBef>
              <a:buNone/>
            </a:pPr>
            <a:r>
              <a:rPr lang="en-US" sz="1900" dirty="0" err="1">
                <a:solidFill>
                  <a:srgbClr val="0070C0"/>
                </a:solidFill>
                <a:latin typeface="Consolas" panose="020B0609020204030204" pitchFamily="49" charset="0"/>
              </a:rPr>
              <a:t>plt.title</a:t>
            </a:r>
            <a:r>
              <a:rPr lang="en-US" sz="1900" dirty="0">
                <a:solidFill>
                  <a:srgbClr val="0070C0"/>
                </a:solidFill>
                <a:latin typeface="Consolas" panose="020B0609020204030204" pitchFamily="49" charset="0"/>
              </a:rPr>
              <a:t>("Empty")</a:t>
            </a:r>
          </a:p>
          <a:p>
            <a:pPr marL="0" indent="0">
              <a:spcBef>
                <a:spcPts val="0"/>
              </a:spcBef>
              <a:buNone/>
            </a:pPr>
            <a:r>
              <a:rPr lang="en-US" sz="1900" dirty="0" err="1">
                <a:solidFill>
                  <a:srgbClr val="0070C0"/>
                </a:solidFill>
                <a:latin typeface="Consolas" panose="020B0609020204030204" pitchFamily="49" charset="0"/>
              </a:rPr>
              <a:t>plt.show</a:t>
            </a:r>
            <a:r>
              <a:rPr lang="en-US" sz="1900" dirty="0">
                <a:solidFill>
                  <a:srgbClr val="0070C0"/>
                </a:solidFill>
                <a:latin typeface="Consolas" panose="020B0609020204030204" pitchFamily="49" charset="0"/>
              </a:rPr>
              <a:t>()</a:t>
            </a:r>
            <a:endParaRPr lang="en-US" sz="1900" dirty="0">
              <a:solidFill>
                <a:srgbClr val="0070C0"/>
              </a:solidFill>
            </a:endParaRPr>
          </a:p>
          <a:p>
            <a:pPr marL="0" indent="0">
              <a:spcBef>
                <a:spcPts val="0"/>
              </a:spcBef>
              <a:buNone/>
            </a:pPr>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574E5B9F-2B6C-4910-869B-6392E917B51F}"/>
              </a:ext>
            </a:extLst>
          </p:cNvPr>
          <p:cNvSpPr>
            <a:spLocks noGrp="1"/>
          </p:cNvSpPr>
          <p:nvPr>
            <p:ph type="sldNum" sz="quarter" idx="12"/>
          </p:nvPr>
        </p:nvSpPr>
        <p:spPr/>
        <p:txBody>
          <a:bodyPr/>
          <a:lstStyle/>
          <a:p>
            <a:fld id="{29330CA6-D193-41DA-9ECB-2EA97CBC30C3}" type="slidenum">
              <a:rPr lang="en-US" smtClean="0"/>
              <a:t>22</a:t>
            </a:fld>
            <a:endParaRPr lang="en-US"/>
          </a:p>
        </p:txBody>
      </p:sp>
      <p:pic>
        <p:nvPicPr>
          <p:cNvPr id="9" name="Content Placeholder 8" descr="Chart&#10;&#10;Description automatically generated">
            <a:extLst>
              <a:ext uri="{FF2B5EF4-FFF2-40B4-BE49-F238E27FC236}">
                <a16:creationId xmlns:a16="http://schemas.microsoft.com/office/drawing/2014/main" id="{C031BF95-B1EC-4B9C-9341-1793BB9DD1E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06389" y="1825625"/>
            <a:ext cx="5113221" cy="4351338"/>
          </a:xfrm>
          <a:prstGeom prst="rect">
            <a:avLst/>
          </a:prstGeom>
        </p:spPr>
      </p:pic>
    </p:spTree>
    <p:extLst>
      <p:ext uri="{BB962C8B-B14F-4D97-AF65-F5344CB8AC3E}">
        <p14:creationId xmlns:p14="http://schemas.microsoft.com/office/powerpoint/2010/main" val="385006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5473C-91A9-4D80-8C8B-7F6BEDE6274C}"/>
              </a:ext>
            </a:extLst>
          </p:cNvPr>
          <p:cNvSpPr>
            <a:spLocks noGrp="1"/>
          </p:cNvSpPr>
          <p:nvPr>
            <p:ph type="title"/>
          </p:nvPr>
        </p:nvSpPr>
        <p:spPr/>
        <p:txBody>
          <a:bodyPr/>
          <a:lstStyle/>
          <a:p>
            <a:r>
              <a:rPr lang="en-US" dirty="0"/>
              <a:t>Add Visualizations with Methods</a:t>
            </a:r>
          </a:p>
        </p:txBody>
      </p:sp>
      <p:sp>
        <p:nvSpPr>
          <p:cNvPr id="3" name="Content Placeholder 2">
            <a:extLst>
              <a:ext uri="{FF2B5EF4-FFF2-40B4-BE49-F238E27FC236}">
                <a16:creationId xmlns:a16="http://schemas.microsoft.com/office/drawing/2014/main" id="{741AC97C-0CDF-4D61-BFCC-0040D4F58BDB}"/>
              </a:ext>
            </a:extLst>
          </p:cNvPr>
          <p:cNvSpPr>
            <a:spLocks noGrp="1"/>
          </p:cNvSpPr>
          <p:nvPr>
            <p:ph sz="half" idx="1"/>
          </p:nvPr>
        </p:nvSpPr>
        <p:spPr/>
        <p:txBody>
          <a:bodyPr>
            <a:normAutofit fontScale="92500"/>
          </a:bodyPr>
          <a:lstStyle/>
          <a:p>
            <a:pPr marL="0" indent="0">
              <a:buNone/>
            </a:pPr>
            <a:r>
              <a:rPr lang="en-US" sz="2400" dirty="0"/>
              <a:t>There are lots of built-in methods that let you construct different types of visualizations. For example, to make a scatterplot use </a:t>
            </a:r>
            <a:r>
              <a:rPr lang="en-US" sz="2400" dirty="0" err="1">
                <a:solidFill>
                  <a:srgbClr val="0070C0"/>
                </a:solidFill>
                <a:latin typeface="Consolas" panose="020B0609020204030204" pitchFamily="49" charset="0"/>
              </a:rPr>
              <a:t>plt.scatter</a:t>
            </a:r>
            <a:r>
              <a:rPr lang="en-US" sz="2400" dirty="0">
                <a:solidFill>
                  <a:srgbClr val="0070C0"/>
                </a:solidFill>
                <a:latin typeface="Consolas" panose="020B0609020204030204" pitchFamily="49" charset="0"/>
              </a:rPr>
              <a:t>(</a:t>
            </a:r>
            <a:r>
              <a:rPr lang="en-US" sz="2400" dirty="0" err="1">
                <a:solidFill>
                  <a:srgbClr val="0070C0"/>
                </a:solidFill>
                <a:latin typeface="Consolas" panose="020B0609020204030204" pitchFamily="49" charset="0"/>
              </a:rPr>
              <a:t>xValues</a:t>
            </a:r>
            <a:r>
              <a:rPr lang="en-US" sz="2400" dirty="0">
                <a:solidFill>
                  <a:srgbClr val="0070C0"/>
                </a:solidFill>
                <a:latin typeface="Consolas" panose="020B0609020204030204" pitchFamily="49" charset="0"/>
              </a:rPr>
              <a:t>, </a:t>
            </a:r>
            <a:r>
              <a:rPr lang="en-US" sz="2400" dirty="0" err="1">
                <a:solidFill>
                  <a:srgbClr val="0070C0"/>
                </a:solidFill>
                <a:latin typeface="Consolas" panose="020B0609020204030204" pitchFamily="49" charset="0"/>
              </a:rPr>
              <a:t>yValues</a:t>
            </a:r>
            <a:r>
              <a:rPr lang="en-US" sz="2400" dirty="0">
                <a:solidFill>
                  <a:srgbClr val="0070C0"/>
                </a:solidFill>
                <a:latin typeface="Consolas" panose="020B0609020204030204" pitchFamily="49" charset="0"/>
              </a:rPr>
              <a:t>)</a:t>
            </a:r>
            <a:r>
              <a:rPr lang="en-US" sz="2400" dirty="0"/>
              <a:t>.</a:t>
            </a:r>
          </a:p>
          <a:p>
            <a:pPr marL="0" indent="0">
              <a:buNone/>
            </a:pPr>
            <a:endParaRPr lang="en-US" sz="2400" dirty="0"/>
          </a:p>
          <a:p>
            <a:pPr marL="0" indent="0">
              <a:buNone/>
            </a:pPr>
            <a:r>
              <a:rPr lang="en-US" sz="2400" dirty="0">
                <a:solidFill>
                  <a:srgbClr val="0070C0"/>
                </a:solidFill>
                <a:latin typeface="Consolas" panose="020B0609020204030204" pitchFamily="49" charset="0"/>
              </a:rPr>
              <a:t>x = </a:t>
            </a:r>
            <a:r>
              <a:rPr lang="en-US" sz="2400" dirty="0">
                <a:solidFill>
                  <a:srgbClr val="0070C0"/>
                </a:solidFill>
                <a:effectLst/>
                <a:latin typeface="Consolas" panose="020B0609020204030204" pitchFamily="49" charset="0"/>
              </a:rPr>
              <a:t>[2, 4, 5, 7, 7, 9]</a:t>
            </a:r>
          </a:p>
          <a:p>
            <a:pPr marL="0" indent="0">
              <a:buNone/>
            </a:pPr>
            <a:r>
              <a:rPr lang="en-US" sz="2400" dirty="0">
                <a:solidFill>
                  <a:srgbClr val="0070C0"/>
                </a:solidFill>
                <a:latin typeface="Consolas" panose="020B0609020204030204" pitchFamily="49" charset="0"/>
              </a:rPr>
              <a:t>y = </a:t>
            </a:r>
            <a:r>
              <a:rPr lang="en-US" sz="2400" dirty="0">
                <a:solidFill>
                  <a:srgbClr val="0070C0"/>
                </a:solidFill>
                <a:effectLst/>
                <a:latin typeface="Consolas" panose="020B0609020204030204" pitchFamily="49" charset="0"/>
              </a:rPr>
              <a:t>[3, 5, 4, 6, 9, 7]</a:t>
            </a:r>
            <a:endParaRPr lang="en-US" sz="2400" dirty="0">
              <a:solidFill>
                <a:srgbClr val="0070C0"/>
              </a:solidFill>
              <a:latin typeface="Consolas" panose="020B0609020204030204" pitchFamily="49" charset="0"/>
            </a:endParaRPr>
          </a:p>
          <a:p>
            <a:pPr marL="0" indent="0">
              <a:buNone/>
            </a:pPr>
            <a:r>
              <a:rPr lang="en-US" sz="2400" dirty="0" err="1">
                <a:solidFill>
                  <a:srgbClr val="0070C0"/>
                </a:solidFill>
                <a:latin typeface="Consolas" panose="020B0609020204030204" pitchFamily="49" charset="0"/>
              </a:rPr>
              <a:t>plt.scatter</a:t>
            </a:r>
            <a:r>
              <a:rPr lang="en-US" sz="2400" dirty="0">
                <a:solidFill>
                  <a:srgbClr val="0070C0"/>
                </a:solidFill>
                <a:latin typeface="Consolas" panose="020B0609020204030204" pitchFamily="49" charset="0"/>
              </a:rPr>
              <a:t>(x, y)</a:t>
            </a:r>
          </a:p>
          <a:p>
            <a:pPr marL="0" indent="0">
              <a:buNone/>
            </a:pPr>
            <a:r>
              <a:rPr lang="en-US" sz="2400" dirty="0" err="1">
                <a:solidFill>
                  <a:srgbClr val="0070C0"/>
                </a:solidFill>
                <a:latin typeface="Consolas" panose="020B0609020204030204" pitchFamily="49" charset="0"/>
              </a:rPr>
              <a:t>plt.show</a:t>
            </a:r>
            <a:r>
              <a:rPr lang="en-US" sz="2400" dirty="0">
                <a:solidFill>
                  <a:srgbClr val="0070C0"/>
                </a:solidFill>
                <a:latin typeface="Consolas" panose="020B0609020204030204" pitchFamily="49" charset="0"/>
              </a:rPr>
              <a:t>()</a:t>
            </a:r>
          </a:p>
        </p:txBody>
      </p:sp>
      <p:pic>
        <p:nvPicPr>
          <p:cNvPr id="7" name="Content Placeholder 6" descr="Chart, scatter chart&#10;&#10;Description automatically generated">
            <a:extLst>
              <a:ext uri="{FF2B5EF4-FFF2-40B4-BE49-F238E27FC236}">
                <a16:creationId xmlns:a16="http://schemas.microsoft.com/office/drawing/2014/main" id="{0BEAB1F2-6837-466C-8660-5BC9C026636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06389" y="1825625"/>
            <a:ext cx="5113221" cy="4351338"/>
          </a:xfrm>
        </p:spPr>
      </p:pic>
      <p:sp>
        <p:nvSpPr>
          <p:cNvPr id="5" name="Slide Number Placeholder 4">
            <a:extLst>
              <a:ext uri="{FF2B5EF4-FFF2-40B4-BE49-F238E27FC236}">
                <a16:creationId xmlns:a16="http://schemas.microsoft.com/office/drawing/2014/main" id="{2E43291C-7D96-465C-B6D1-770429AFB80D}"/>
              </a:ext>
            </a:extLst>
          </p:cNvPr>
          <p:cNvSpPr>
            <a:spLocks noGrp="1"/>
          </p:cNvSpPr>
          <p:nvPr>
            <p:ph type="sldNum" sz="quarter" idx="12"/>
          </p:nvPr>
        </p:nvSpPr>
        <p:spPr/>
        <p:txBody>
          <a:bodyPr/>
          <a:lstStyle/>
          <a:p>
            <a:fld id="{29330CA6-D193-41DA-9ECB-2EA97CBC30C3}" type="slidenum">
              <a:rPr lang="en-US" smtClean="0"/>
              <a:t>23</a:t>
            </a:fld>
            <a:endParaRPr lang="en-US"/>
          </a:p>
        </p:txBody>
      </p:sp>
    </p:spTree>
    <p:extLst>
      <p:ext uri="{BB962C8B-B14F-4D97-AF65-F5344CB8AC3E}">
        <p14:creationId xmlns:p14="http://schemas.microsoft.com/office/powerpoint/2010/main" val="59016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5BAF-4FA5-4A1B-A944-E3C66BB7A0AA}"/>
              </a:ext>
            </a:extLst>
          </p:cNvPr>
          <p:cNvSpPr>
            <a:spLocks noGrp="1"/>
          </p:cNvSpPr>
          <p:nvPr>
            <p:ph type="title"/>
          </p:nvPr>
        </p:nvSpPr>
        <p:spPr>
          <a:xfrm>
            <a:off x="1097279" y="286603"/>
            <a:ext cx="10432449" cy="1450757"/>
          </a:xfrm>
        </p:spPr>
        <p:txBody>
          <a:bodyPr/>
          <a:lstStyle/>
          <a:p>
            <a:r>
              <a:rPr lang="en-US" dirty="0"/>
              <a:t>Visualization Methods have Keyword </a:t>
            </a:r>
            <a:r>
              <a:rPr lang="en-US" dirty="0" err="1"/>
              <a:t>Args</a:t>
            </a:r>
            <a:endParaRPr lang="en-US" dirty="0"/>
          </a:p>
        </p:txBody>
      </p:sp>
      <p:sp>
        <p:nvSpPr>
          <p:cNvPr id="3" name="Content Placeholder 2">
            <a:extLst>
              <a:ext uri="{FF2B5EF4-FFF2-40B4-BE49-F238E27FC236}">
                <a16:creationId xmlns:a16="http://schemas.microsoft.com/office/drawing/2014/main" id="{4D11C881-012D-4881-908F-9599823DDD52}"/>
              </a:ext>
            </a:extLst>
          </p:cNvPr>
          <p:cNvSpPr>
            <a:spLocks noGrp="1"/>
          </p:cNvSpPr>
          <p:nvPr>
            <p:ph sz="half" idx="1"/>
          </p:nvPr>
        </p:nvSpPr>
        <p:spPr>
          <a:xfrm>
            <a:off x="1097279" y="1845734"/>
            <a:ext cx="5552096" cy="4342002"/>
          </a:xfrm>
        </p:spPr>
        <p:txBody>
          <a:bodyPr>
            <a:normAutofit fontScale="62500" lnSpcReduction="20000"/>
          </a:bodyPr>
          <a:lstStyle/>
          <a:p>
            <a:pPr marL="0" indent="0">
              <a:buNone/>
            </a:pPr>
            <a:r>
              <a:rPr lang="en-US" dirty="0"/>
              <a:t>You can </a:t>
            </a:r>
            <a:r>
              <a:rPr lang="en-US" b="1" dirty="0"/>
              <a:t>customize </a:t>
            </a:r>
            <a:r>
              <a:rPr lang="en-US" dirty="0"/>
              <a:t>how a visualization looks by adding </a:t>
            </a:r>
            <a:r>
              <a:rPr lang="en-US" b="1" dirty="0"/>
              <a:t>keyword arguments</a:t>
            </a:r>
            <a:r>
              <a:rPr lang="en-US" dirty="0"/>
              <a:t>. We used these in </a:t>
            </a:r>
            <a:r>
              <a:rPr lang="en-US" dirty="0" err="1"/>
              <a:t>Tkinter</a:t>
            </a:r>
            <a:r>
              <a:rPr lang="en-US" dirty="0"/>
              <a:t> to optionally change a shape's color or outline; in Matplotlib we can use them to add labels, error bars, and more.</a:t>
            </a:r>
          </a:p>
          <a:p>
            <a:pPr marL="0" indent="0">
              <a:buNone/>
            </a:pPr>
            <a:endParaRPr lang="en-US" dirty="0"/>
          </a:p>
          <a:p>
            <a:pPr marL="0" indent="0">
              <a:buNone/>
            </a:pPr>
            <a:r>
              <a:rPr lang="en-US" dirty="0"/>
              <a:t>For example, we might want to create a bar chart (with </a:t>
            </a:r>
            <a:r>
              <a:rPr lang="en-US" dirty="0" err="1">
                <a:solidFill>
                  <a:srgbClr val="0070C0"/>
                </a:solidFill>
                <a:latin typeface="Consolas" panose="020B0609020204030204" pitchFamily="49" charset="0"/>
              </a:rPr>
              <a:t>plt.bar</a:t>
            </a:r>
            <a:r>
              <a:rPr lang="en-US" dirty="0"/>
              <a:t>) with a unique color for each bar. Use the keyword argument </a:t>
            </a:r>
            <a:r>
              <a:rPr lang="en-US" dirty="0">
                <a:solidFill>
                  <a:srgbClr val="0070C0"/>
                </a:solidFill>
                <a:latin typeface="Consolas" panose="020B0609020204030204" pitchFamily="49" charset="0"/>
              </a:rPr>
              <a:t>color</a:t>
            </a:r>
            <a:r>
              <a:rPr lang="en-US" dirty="0"/>
              <a:t> to set the colors.</a:t>
            </a:r>
          </a:p>
          <a:p>
            <a:pPr marL="0" indent="0">
              <a:buNone/>
            </a:pPr>
            <a:endParaRPr lang="en-US" dirty="0"/>
          </a:p>
          <a:p>
            <a:pPr marL="0" indent="0">
              <a:buNone/>
            </a:pPr>
            <a:r>
              <a:rPr lang="en-US" sz="2300" dirty="0">
                <a:solidFill>
                  <a:srgbClr val="0070C0"/>
                </a:solidFill>
                <a:latin typeface="Consolas" panose="020B0609020204030204" pitchFamily="49" charset="0"/>
              </a:rPr>
              <a:t>labels = [ "A", "B", "C", "D", "E" ]</a:t>
            </a:r>
          </a:p>
          <a:p>
            <a:pPr marL="0" indent="0">
              <a:buNone/>
            </a:pPr>
            <a:r>
              <a:rPr lang="en-US" sz="2300" dirty="0" err="1">
                <a:solidFill>
                  <a:srgbClr val="0070C0"/>
                </a:solidFill>
                <a:latin typeface="Consolas" panose="020B0609020204030204" pitchFamily="49" charset="0"/>
              </a:rPr>
              <a:t>yValues</a:t>
            </a:r>
            <a:r>
              <a:rPr lang="en-US" sz="2300" dirty="0">
                <a:solidFill>
                  <a:srgbClr val="0070C0"/>
                </a:solidFill>
                <a:latin typeface="Consolas" panose="020B0609020204030204" pitchFamily="49" charset="0"/>
              </a:rPr>
              <a:t> = [ 10, 40, 36, 46, 21 ]</a:t>
            </a:r>
          </a:p>
          <a:p>
            <a:pPr marL="0" indent="0">
              <a:buNone/>
            </a:pPr>
            <a:r>
              <a:rPr lang="en-US" sz="2300" dirty="0">
                <a:solidFill>
                  <a:srgbClr val="0070C0"/>
                </a:solidFill>
                <a:latin typeface="Consolas" panose="020B0609020204030204" pitchFamily="49" charset="0"/>
              </a:rPr>
              <a:t>colors = [ "red", "yellow", "green", </a:t>
            </a:r>
          </a:p>
          <a:p>
            <a:pPr marL="0" indent="0">
              <a:buNone/>
            </a:pPr>
            <a:r>
              <a:rPr lang="en-US" sz="2300" dirty="0">
                <a:solidFill>
                  <a:srgbClr val="0070C0"/>
                </a:solidFill>
                <a:latin typeface="Consolas" panose="020B0609020204030204" pitchFamily="49" charset="0"/>
              </a:rPr>
              <a:t>           "blue", "purple" ]</a:t>
            </a:r>
          </a:p>
          <a:p>
            <a:pPr marL="0" indent="0">
              <a:buNone/>
            </a:pPr>
            <a:r>
              <a:rPr lang="en-US" sz="2300" dirty="0" err="1">
                <a:solidFill>
                  <a:srgbClr val="0070C0"/>
                </a:solidFill>
                <a:latin typeface="Consolas" panose="020B0609020204030204" pitchFamily="49" charset="0"/>
              </a:rPr>
              <a:t>plt.bar</a:t>
            </a:r>
            <a:r>
              <a:rPr lang="en-US" sz="2300" dirty="0">
                <a:solidFill>
                  <a:srgbClr val="0070C0"/>
                </a:solidFill>
                <a:latin typeface="Consolas" panose="020B0609020204030204" pitchFamily="49" charset="0"/>
              </a:rPr>
              <a:t>(labels, </a:t>
            </a:r>
            <a:r>
              <a:rPr lang="en-US" sz="2300" dirty="0" err="1">
                <a:solidFill>
                  <a:srgbClr val="0070C0"/>
                </a:solidFill>
                <a:latin typeface="Consolas" panose="020B0609020204030204" pitchFamily="49" charset="0"/>
              </a:rPr>
              <a:t>yValues</a:t>
            </a:r>
            <a:r>
              <a:rPr lang="en-US" sz="2300" dirty="0">
                <a:solidFill>
                  <a:srgbClr val="0070C0"/>
                </a:solidFill>
                <a:latin typeface="Consolas" panose="020B0609020204030204" pitchFamily="49" charset="0"/>
              </a:rPr>
              <a:t>, color=colors)</a:t>
            </a:r>
          </a:p>
          <a:p>
            <a:pPr marL="0" indent="0">
              <a:buNone/>
            </a:pPr>
            <a:r>
              <a:rPr lang="en-US" sz="2300" dirty="0" err="1">
                <a:solidFill>
                  <a:srgbClr val="0070C0"/>
                </a:solidFill>
                <a:latin typeface="Consolas" panose="020B0609020204030204" pitchFamily="49" charset="0"/>
              </a:rPr>
              <a:t>plt.show</a:t>
            </a:r>
            <a:r>
              <a:rPr lang="en-US" sz="2300" dirty="0">
                <a:solidFill>
                  <a:srgbClr val="0070C0"/>
                </a:solidFill>
                <a:latin typeface="Consolas" panose="020B0609020204030204" pitchFamily="49" charset="0"/>
              </a:rPr>
              <a:t>()</a:t>
            </a:r>
          </a:p>
        </p:txBody>
      </p:sp>
      <p:pic>
        <p:nvPicPr>
          <p:cNvPr id="9" name="Content Placeholder 8" descr="Chart, bar chart&#10;&#10;Description automatically generated">
            <a:extLst>
              <a:ext uri="{FF2B5EF4-FFF2-40B4-BE49-F238E27FC236}">
                <a16:creationId xmlns:a16="http://schemas.microsoft.com/office/drawing/2014/main" id="{4DA2E0E6-EAFD-4FB0-8D15-16AA1FAB64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02659" y="1845734"/>
            <a:ext cx="4727070" cy="4022725"/>
          </a:xfrm>
        </p:spPr>
      </p:pic>
      <p:sp>
        <p:nvSpPr>
          <p:cNvPr id="5" name="Slide Number Placeholder 4">
            <a:extLst>
              <a:ext uri="{FF2B5EF4-FFF2-40B4-BE49-F238E27FC236}">
                <a16:creationId xmlns:a16="http://schemas.microsoft.com/office/drawing/2014/main" id="{9F7D3ABB-4D67-4490-B34F-721A7F70A6F4}"/>
              </a:ext>
            </a:extLst>
          </p:cNvPr>
          <p:cNvSpPr>
            <a:spLocks noGrp="1"/>
          </p:cNvSpPr>
          <p:nvPr>
            <p:ph type="sldNum" sz="quarter" idx="12"/>
          </p:nvPr>
        </p:nvSpPr>
        <p:spPr/>
        <p:txBody>
          <a:bodyPr/>
          <a:lstStyle/>
          <a:p>
            <a:fld id="{29330CA6-D193-41DA-9ECB-2EA97CBC30C3}" type="slidenum">
              <a:rPr lang="en-US" smtClean="0"/>
              <a:t>24</a:t>
            </a:fld>
            <a:endParaRPr lang="en-US"/>
          </a:p>
        </p:txBody>
      </p:sp>
    </p:spTree>
    <p:extLst>
      <p:ext uri="{BB962C8B-B14F-4D97-AF65-F5344CB8AC3E}">
        <p14:creationId xmlns:p14="http://schemas.microsoft.com/office/powerpoint/2010/main" val="124288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B2B914-4873-4534-8817-B341653D25C9}"/>
              </a:ext>
            </a:extLst>
          </p:cNvPr>
          <p:cNvSpPr>
            <a:spLocks noGrp="1"/>
          </p:cNvSpPr>
          <p:nvPr>
            <p:ph type="title"/>
          </p:nvPr>
        </p:nvSpPr>
        <p:spPr/>
        <p:txBody>
          <a:bodyPr/>
          <a:lstStyle/>
          <a:p>
            <a:r>
              <a:rPr lang="en-US" dirty="0"/>
              <a:t>Matplotlib Approaches</a:t>
            </a:r>
          </a:p>
        </p:txBody>
      </p:sp>
      <p:sp>
        <p:nvSpPr>
          <p:cNvPr id="6" name="Content Placeholder 5">
            <a:extLst>
              <a:ext uri="{FF2B5EF4-FFF2-40B4-BE49-F238E27FC236}">
                <a16:creationId xmlns:a16="http://schemas.microsoft.com/office/drawing/2014/main" id="{17AB5F80-170C-4010-BAC6-10E611EA2DD8}"/>
              </a:ext>
            </a:extLst>
          </p:cNvPr>
          <p:cNvSpPr>
            <a:spLocks noGrp="1"/>
          </p:cNvSpPr>
          <p:nvPr>
            <p:ph idx="1"/>
          </p:nvPr>
        </p:nvSpPr>
        <p:spPr/>
        <p:txBody>
          <a:bodyPr>
            <a:normAutofit fontScale="85000" lnSpcReduction="20000"/>
          </a:bodyPr>
          <a:lstStyle/>
          <a:p>
            <a:r>
              <a:rPr lang="en-US" dirty="0"/>
              <a:t>If you browse the Matplotlib website, you'll see that charts can be drawn with one of two different approaches - object oriented or procedural.</a:t>
            </a:r>
          </a:p>
          <a:p>
            <a:endParaRPr lang="en-US" dirty="0"/>
          </a:p>
          <a:p>
            <a:r>
              <a:rPr lang="en-US" dirty="0"/>
              <a:t>The object-oriented approach lets you break down the window into objects, then control each object independently. Charts are drawn by calling methods on appropriate objects. We'll talk more about object-oriented coding in future advanced slides.</a:t>
            </a:r>
          </a:p>
          <a:p>
            <a:endParaRPr lang="en-US" dirty="0"/>
          </a:p>
          <a:p>
            <a:r>
              <a:rPr lang="en-US" dirty="0"/>
              <a:t>The procedural approach instead has you call all functions from one central library, </a:t>
            </a:r>
            <a:r>
              <a:rPr lang="en-US" dirty="0" err="1"/>
              <a:t>matplotlib.pyplot</a:t>
            </a:r>
            <a:r>
              <a:rPr lang="en-US" dirty="0"/>
              <a:t>, which is usually aliased to </a:t>
            </a:r>
            <a:r>
              <a:rPr lang="en-US" dirty="0" err="1"/>
              <a:t>plt</a:t>
            </a:r>
            <a:r>
              <a:rPr lang="en-US" dirty="0"/>
              <a:t>. Charts are drawn by calling functions to set up all the elements you want.</a:t>
            </a:r>
          </a:p>
          <a:p>
            <a:endParaRPr lang="en-US" dirty="0"/>
          </a:p>
          <a:p>
            <a:r>
              <a:rPr lang="en-US" dirty="0"/>
              <a:t>Either approach is generally fine- just pick one and stick with it.</a:t>
            </a:r>
          </a:p>
          <a:p>
            <a:endParaRPr lang="en-US" dirty="0"/>
          </a:p>
        </p:txBody>
      </p:sp>
      <p:sp>
        <p:nvSpPr>
          <p:cNvPr id="2" name="Slide Number Placeholder 1">
            <a:extLst>
              <a:ext uri="{FF2B5EF4-FFF2-40B4-BE49-F238E27FC236}">
                <a16:creationId xmlns:a16="http://schemas.microsoft.com/office/drawing/2014/main" id="{0926A381-9497-4F24-AF9D-F7B5DB01564E}"/>
              </a:ext>
            </a:extLst>
          </p:cNvPr>
          <p:cNvSpPr>
            <a:spLocks noGrp="1"/>
          </p:cNvSpPr>
          <p:nvPr>
            <p:ph type="sldNum" sz="quarter" idx="12"/>
          </p:nvPr>
        </p:nvSpPr>
        <p:spPr/>
        <p:txBody>
          <a:bodyPr/>
          <a:lstStyle/>
          <a:p>
            <a:fld id="{387BF9F8-7DAC-45C5-972D-12E58EEEE5F6}" type="slidenum">
              <a:rPr lang="en-US" smtClean="0"/>
              <a:t>25</a:t>
            </a:fld>
            <a:endParaRPr lang="en-US"/>
          </a:p>
        </p:txBody>
      </p:sp>
    </p:spTree>
    <p:extLst>
      <p:ext uri="{BB962C8B-B14F-4D97-AF65-F5344CB8AC3E}">
        <p14:creationId xmlns:p14="http://schemas.microsoft.com/office/powerpoint/2010/main" val="932791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C156-F5E0-4244-8BC0-0DC779A47EBA}"/>
              </a:ext>
            </a:extLst>
          </p:cNvPr>
          <p:cNvSpPr>
            <a:spLocks noGrp="1"/>
          </p:cNvSpPr>
          <p:nvPr>
            <p:ph type="title"/>
          </p:nvPr>
        </p:nvSpPr>
        <p:spPr/>
        <p:txBody>
          <a:bodyPr/>
          <a:lstStyle/>
          <a:p>
            <a:r>
              <a:rPr lang="en-US" dirty="0"/>
              <a:t>Fig and Ax</a:t>
            </a:r>
          </a:p>
        </p:txBody>
      </p:sp>
      <p:sp>
        <p:nvSpPr>
          <p:cNvPr id="3" name="Content Placeholder 2">
            <a:extLst>
              <a:ext uri="{FF2B5EF4-FFF2-40B4-BE49-F238E27FC236}">
                <a16:creationId xmlns:a16="http://schemas.microsoft.com/office/drawing/2014/main" id="{16B3E307-A617-40CF-BEBA-98397D5B5BD1}"/>
              </a:ext>
            </a:extLst>
          </p:cNvPr>
          <p:cNvSpPr>
            <a:spLocks noGrp="1"/>
          </p:cNvSpPr>
          <p:nvPr>
            <p:ph idx="1"/>
          </p:nvPr>
        </p:nvSpPr>
        <p:spPr/>
        <p:txBody>
          <a:bodyPr>
            <a:normAutofit fontScale="85000" lnSpcReduction="20000"/>
          </a:bodyPr>
          <a:lstStyle/>
          <a:p>
            <a:r>
              <a:rPr lang="en-US" dirty="0"/>
              <a:t>Here's a quick thing to know if you're using the object-oriented approach. Every graph is drawn in a figure, which has some number of axes. A figure is like a window that pops up on your screen; an axis is a part of that window dedicated to one specific visualization.</a:t>
            </a:r>
          </a:p>
          <a:p>
            <a:endParaRPr lang="en-US" dirty="0"/>
          </a:p>
          <a:p>
            <a:r>
              <a:rPr lang="en-US" dirty="0"/>
              <a:t>To interact with the figure and axis directly, call </a:t>
            </a:r>
            <a:r>
              <a:rPr lang="en-US" dirty="0" err="1"/>
              <a:t>plt.subplots</a:t>
            </a:r>
            <a:r>
              <a:rPr lang="en-US" dirty="0"/>
              <a:t> to access the two objects. This function returns two objects, so you should set up two variables to capture the results. This can be done easily with fig, ax = </a:t>
            </a:r>
            <a:r>
              <a:rPr lang="en-US" dirty="0" err="1"/>
              <a:t>plt.subplots</a:t>
            </a:r>
            <a:r>
              <a:rPr lang="en-US" dirty="0"/>
              <a:t>().</a:t>
            </a:r>
          </a:p>
          <a:p>
            <a:endParaRPr lang="en-US" dirty="0"/>
          </a:p>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matplotlib.pyplot</a:t>
            </a:r>
            <a:r>
              <a:rPr lang="en-US" dirty="0">
                <a:solidFill>
                  <a:srgbClr val="0070C0"/>
                </a:solidFill>
                <a:latin typeface="Consolas" panose="020B0609020204030204" pitchFamily="49" charset="0"/>
              </a:rPr>
              <a:t> as </a:t>
            </a:r>
            <a:r>
              <a:rPr lang="en-US" dirty="0" err="1">
                <a:solidFill>
                  <a:srgbClr val="0070C0"/>
                </a:solidFill>
                <a:latin typeface="Consolas" panose="020B0609020204030204" pitchFamily="49" charset="0"/>
              </a:rPr>
              <a:t>plt</a:t>
            </a:r>
            <a:endParaRPr lang="en-US" dirty="0">
              <a:solidFill>
                <a:srgbClr val="0070C0"/>
              </a:solidFill>
              <a:latin typeface="Consolas" panose="020B0609020204030204" pitchFamily="49" charset="0"/>
            </a:endParaRP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fig, ax = </a:t>
            </a:r>
            <a:r>
              <a:rPr lang="en-US" dirty="0" err="1">
                <a:solidFill>
                  <a:srgbClr val="0070C0"/>
                </a:solidFill>
                <a:latin typeface="Consolas" panose="020B0609020204030204" pitchFamily="49" charset="0"/>
              </a:rPr>
              <a:t>plt.subplots</a:t>
            </a:r>
            <a:r>
              <a:rPr lang="en-US" dirty="0">
                <a:solidFill>
                  <a:srgbClr val="0070C0"/>
                </a:solidFill>
                <a:latin typeface="Consolas" panose="020B0609020204030204" pitchFamily="49" charset="0"/>
              </a:rPr>
              <a:t>()</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31B7BFC-C3B9-46CC-A59E-9CB77176C864}"/>
              </a:ext>
            </a:extLst>
          </p:cNvPr>
          <p:cNvSpPr>
            <a:spLocks noGrp="1"/>
          </p:cNvSpPr>
          <p:nvPr>
            <p:ph type="sldNum" sz="quarter" idx="12"/>
          </p:nvPr>
        </p:nvSpPr>
        <p:spPr/>
        <p:txBody>
          <a:bodyPr/>
          <a:lstStyle/>
          <a:p>
            <a:fld id="{387BF9F8-7DAC-45C5-972D-12E58EEEE5F6}" type="slidenum">
              <a:rPr lang="en-US" smtClean="0"/>
              <a:t>26</a:t>
            </a:fld>
            <a:endParaRPr lang="en-US"/>
          </a:p>
        </p:txBody>
      </p:sp>
    </p:spTree>
    <p:extLst>
      <p:ext uri="{BB962C8B-B14F-4D97-AF65-F5344CB8AC3E}">
        <p14:creationId xmlns:p14="http://schemas.microsoft.com/office/powerpoint/2010/main" val="857286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7C5FC-B504-43D9-A48D-7C98761DA02F}"/>
              </a:ext>
            </a:extLst>
          </p:cNvPr>
          <p:cNvSpPr>
            <a:spLocks noGrp="1"/>
          </p:cNvSpPr>
          <p:nvPr>
            <p:ph type="title"/>
          </p:nvPr>
        </p:nvSpPr>
        <p:spPr/>
        <p:txBody>
          <a:bodyPr/>
          <a:lstStyle/>
          <a:p>
            <a:r>
              <a:rPr lang="en-US" dirty="0"/>
              <a:t>Pandas</a:t>
            </a:r>
          </a:p>
        </p:txBody>
      </p:sp>
      <p:sp>
        <p:nvSpPr>
          <p:cNvPr id="3" name="Content Placeholder 2">
            <a:extLst>
              <a:ext uri="{FF2B5EF4-FFF2-40B4-BE49-F238E27FC236}">
                <a16:creationId xmlns:a16="http://schemas.microsoft.com/office/drawing/2014/main" id="{9EACCD2C-A8B6-4F17-934D-4023D13D1618}"/>
              </a:ext>
            </a:extLst>
          </p:cNvPr>
          <p:cNvSpPr>
            <a:spLocks noGrp="1"/>
          </p:cNvSpPr>
          <p:nvPr>
            <p:ph idx="1"/>
          </p:nvPr>
        </p:nvSpPr>
        <p:spPr/>
        <p:txBody>
          <a:bodyPr>
            <a:normAutofit/>
          </a:bodyPr>
          <a:lstStyle/>
          <a:p>
            <a:r>
              <a:rPr lang="en-US" dirty="0"/>
              <a:t>Pandas is specifically built to support data analysis for data in spreadsheets, or tables. It's great for Excel-style coding.</a:t>
            </a:r>
          </a:p>
          <a:p>
            <a:endParaRPr lang="en-US" dirty="0"/>
          </a:p>
          <a:p>
            <a:r>
              <a:rPr lang="en-US" dirty="0"/>
              <a:t>Pandas mostly works on a kind of data structure called a </a:t>
            </a:r>
            <a:r>
              <a:rPr lang="en-US" dirty="0" err="1"/>
              <a:t>DataFrame</a:t>
            </a:r>
            <a:r>
              <a:rPr lang="en-US" dirty="0"/>
              <a:t>, which is basically a spreadsheet table.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41C39C7-BA38-4D1A-A79F-37E10D672C1B}"/>
              </a:ext>
            </a:extLst>
          </p:cNvPr>
          <p:cNvSpPr>
            <a:spLocks noGrp="1"/>
          </p:cNvSpPr>
          <p:nvPr>
            <p:ph type="sldNum" sz="quarter" idx="12"/>
          </p:nvPr>
        </p:nvSpPr>
        <p:spPr/>
        <p:txBody>
          <a:bodyPr/>
          <a:lstStyle/>
          <a:p>
            <a:fld id="{387BF9F8-7DAC-45C5-972D-12E58EEEE5F6}" type="slidenum">
              <a:rPr lang="en-US" smtClean="0"/>
              <a:t>27</a:t>
            </a:fld>
            <a:endParaRPr lang="en-US"/>
          </a:p>
        </p:txBody>
      </p:sp>
    </p:spTree>
    <p:extLst>
      <p:ext uri="{BB962C8B-B14F-4D97-AF65-F5344CB8AC3E}">
        <p14:creationId xmlns:p14="http://schemas.microsoft.com/office/powerpoint/2010/main" val="3896707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2759-8246-45CD-8F38-0F89DB140D7C}"/>
              </a:ext>
            </a:extLst>
          </p:cNvPr>
          <p:cNvSpPr>
            <a:spLocks noGrp="1"/>
          </p:cNvSpPr>
          <p:nvPr>
            <p:ph type="title"/>
          </p:nvPr>
        </p:nvSpPr>
        <p:spPr/>
        <p:txBody>
          <a:bodyPr/>
          <a:lstStyle/>
          <a:p>
            <a:r>
              <a:rPr lang="en-US" dirty="0"/>
              <a:t>Pandas </a:t>
            </a:r>
            <a:r>
              <a:rPr lang="en-US" dirty="0" err="1"/>
              <a:t>DataFrames</a:t>
            </a:r>
            <a:endParaRPr lang="en-US" dirty="0"/>
          </a:p>
        </p:txBody>
      </p:sp>
      <p:sp>
        <p:nvSpPr>
          <p:cNvPr id="3" name="Content Placeholder 2">
            <a:extLst>
              <a:ext uri="{FF2B5EF4-FFF2-40B4-BE49-F238E27FC236}">
                <a16:creationId xmlns:a16="http://schemas.microsoft.com/office/drawing/2014/main" id="{4B0F36CC-0AB9-48CE-A380-68E683D89EBC}"/>
              </a:ext>
            </a:extLst>
          </p:cNvPr>
          <p:cNvSpPr>
            <a:spLocks noGrp="1"/>
          </p:cNvSpPr>
          <p:nvPr>
            <p:ph sz="half" idx="1"/>
          </p:nvPr>
        </p:nvSpPr>
        <p:spPr/>
        <p:txBody>
          <a:bodyPr>
            <a:normAutofit fontScale="85000" lnSpcReduction="20000"/>
          </a:bodyPr>
          <a:lstStyle/>
          <a:p>
            <a:r>
              <a:rPr lang="en-US" dirty="0" err="1"/>
              <a:t>DataFrames</a:t>
            </a:r>
            <a:r>
              <a:rPr lang="en-US" dirty="0"/>
              <a:t> act a bit like 2D lists, except that it's as easy to access data by column as it is to access data by row.</a:t>
            </a:r>
          </a:p>
          <a:p>
            <a:endParaRPr lang="en-US" dirty="0"/>
          </a:p>
          <a:p>
            <a:r>
              <a:rPr lang="en-US" dirty="0"/>
              <a:t>You can set up a </a:t>
            </a:r>
            <a:r>
              <a:rPr lang="en-US" dirty="0" err="1"/>
              <a:t>DataFrame</a:t>
            </a:r>
            <a:r>
              <a:rPr lang="en-US" dirty="0"/>
              <a:t> directly from a 2D list fairly easily, as is shown here.</a:t>
            </a:r>
          </a:p>
          <a:p>
            <a:pPr marL="0" indent="0">
              <a:buNone/>
            </a:pPr>
            <a:endParaRPr lang="en-US" dirty="0"/>
          </a:p>
          <a:p>
            <a:r>
              <a:rPr lang="en-US" dirty="0"/>
              <a:t>Note that, like in NumPy arrays, the </a:t>
            </a:r>
            <a:r>
              <a:rPr lang="en-US" dirty="0" err="1"/>
              <a:t>DataFrame</a:t>
            </a:r>
            <a:r>
              <a:rPr lang="en-US" dirty="0"/>
              <a:t> is displayed a little differently- there are no commas between values, and the row and column indexes are included directly.</a:t>
            </a:r>
          </a:p>
        </p:txBody>
      </p:sp>
      <p:sp>
        <p:nvSpPr>
          <p:cNvPr id="4" name="Content Placeholder 3">
            <a:extLst>
              <a:ext uri="{FF2B5EF4-FFF2-40B4-BE49-F238E27FC236}">
                <a16:creationId xmlns:a16="http://schemas.microsoft.com/office/drawing/2014/main" id="{68438374-D947-4A5B-85B4-3BE665197F0B}"/>
              </a:ext>
            </a:extLst>
          </p:cNvPr>
          <p:cNvSpPr>
            <a:spLocks noGrp="1"/>
          </p:cNvSpPr>
          <p:nvPr>
            <p:ph sz="half" idx="2"/>
          </p:nvPr>
        </p:nvSpPr>
        <p:spPr>
          <a:xfrm>
            <a:off x="6217919" y="1845735"/>
            <a:ext cx="5385195" cy="4023360"/>
          </a:xfrm>
        </p:spPr>
        <p:txBody>
          <a:bodyPr>
            <a:normAutofit fontScale="85000" lnSpcReduction="20000"/>
          </a:bodyPr>
          <a:lstStyle/>
          <a:p>
            <a:r>
              <a:rPr lang="en-US" dirty="0">
                <a:solidFill>
                  <a:srgbClr val="0070C0"/>
                </a:solidFill>
                <a:latin typeface="Consolas" panose="020B0609020204030204" pitchFamily="49" charset="0"/>
              </a:rPr>
              <a:t>import pandas as pd</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df = </a:t>
            </a:r>
            <a:r>
              <a:rPr lang="en-US" dirty="0" err="1">
                <a:solidFill>
                  <a:srgbClr val="0070C0"/>
                </a:solidFill>
                <a:latin typeface="Consolas" panose="020B0609020204030204" pitchFamily="49" charset="0"/>
              </a:rPr>
              <a:t>pd.DataFrame</a:t>
            </a:r>
            <a:r>
              <a:rPr lang="en-US" dirty="0">
                <a:solidFill>
                  <a:srgbClr val="0070C0"/>
                </a:solidFill>
                <a:latin typeface="Consolas" panose="020B0609020204030204" pitchFamily="49" charset="0"/>
              </a:rPr>
              <a:t>([ [1, 2, 3], </a:t>
            </a:r>
          </a:p>
          <a:p>
            <a:r>
              <a:rPr lang="en-US" dirty="0">
                <a:solidFill>
                  <a:srgbClr val="0070C0"/>
                </a:solidFill>
                <a:latin typeface="Consolas" panose="020B0609020204030204" pitchFamily="49" charset="0"/>
              </a:rPr>
              <a:t>                    [4, 5, 6] ])</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df</a:t>
            </a:r>
          </a:p>
          <a:p>
            <a:r>
              <a:rPr lang="en-US" dirty="0">
                <a:solidFill>
                  <a:srgbClr val="008000"/>
                </a:solidFill>
                <a:latin typeface="Consolas" panose="020B0609020204030204" pitchFamily="49" charset="0"/>
              </a:rPr>
              <a:t>#    0  1  2</a:t>
            </a:r>
          </a:p>
          <a:p>
            <a:r>
              <a:rPr lang="en-US" dirty="0">
                <a:solidFill>
                  <a:srgbClr val="008000"/>
                </a:solidFill>
                <a:latin typeface="Consolas" panose="020B0609020204030204" pitchFamily="49" charset="0"/>
              </a:rPr>
              <a:t># 0  1  2  3</a:t>
            </a:r>
          </a:p>
          <a:p>
            <a:r>
              <a:rPr lang="en-US" dirty="0">
                <a:solidFill>
                  <a:srgbClr val="008000"/>
                </a:solidFill>
                <a:latin typeface="Consolas" panose="020B0609020204030204" pitchFamily="49" charset="0"/>
              </a:rPr>
              <a:t># 1  4  5  6</a:t>
            </a:r>
          </a:p>
        </p:txBody>
      </p:sp>
      <p:sp>
        <p:nvSpPr>
          <p:cNvPr id="5" name="Slide Number Placeholder 4">
            <a:extLst>
              <a:ext uri="{FF2B5EF4-FFF2-40B4-BE49-F238E27FC236}">
                <a16:creationId xmlns:a16="http://schemas.microsoft.com/office/drawing/2014/main" id="{1A2D9F03-C807-49D6-B0E5-07E9FBB9E590}"/>
              </a:ext>
            </a:extLst>
          </p:cNvPr>
          <p:cNvSpPr>
            <a:spLocks noGrp="1"/>
          </p:cNvSpPr>
          <p:nvPr>
            <p:ph type="sldNum" sz="quarter" idx="12"/>
          </p:nvPr>
        </p:nvSpPr>
        <p:spPr/>
        <p:txBody>
          <a:bodyPr/>
          <a:lstStyle/>
          <a:p>
            <a:fld id="{387BF9F8-7DAC-45C5-972D-12E58EEEE5F6}" type="slidenum">
              <a:rPr lang="en-US" smtClean="0"/>
              <a:t>28</a:t>
            </a:fld>
            <a:endParaRPr lang="en-US"/>
          </a:p>
        </p:txBody>
      </p:sp>
    </p:spTree>
    <p:extLst>
      <p:ext uri="{BB962C8B-B14F-4D97-AF65-F5344CB8AC3E}">
        <p14:creationId xmlns:p14="http://schemas.microsoft.com/office/powerpoint/2010/main" val="596857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DCEB-974E-41C6-B5E3-6DC8B0585699}"/>
              </a:ext>
            </a:extLst>
          </p:cNvPr>
          <p:cNvSpPr>
            <a:spLocks noGrp="1"/>
          </p:cNvSpPr>
          <p:nvPr>
            <p:ph type="title"/>
          </p:nvPr>
        </p:nvSpPr>
        <p:spPr/>
        <p:txBody>
          <a:bodyPr/>
          <a:lstStyle/>
          <a:p>
            <a:r>
              <a:rPr lang="en-US" dirty="0"/>
              <a:t>Pandas </a:t>
            </a:r>
            <a:r>
              <a:rPr lang="en-US" dirty="0" err="1"/>
              <a:t>DataFrame</a:t>
            </a:r>
            <a:r>
              <a:rPr lang="en-US" dirty="0"/>
              <a:t> Columns</a:t>
            </a:r>
          </a:p>
        </p:txBody>
      </p:sp>
      <p:sp>
        <p:nvSpPr>
          <p:cNvPr id="3" name="Content Placeholder 2">
            <a:extLst>
              <a:ext uri="{FF2B5EF4-FFF2-40B4-BE49-F238E27FC236}">
                <a16:creationId xmlns:a16="http://schemas.microsoft.com/office/drawing/2014/main" id="{DE48AED8-5FE5-4663-8AFB-1A6E965746B1}"/>
              </a:ext>
            </a:extLst>
          </p:cNvPr>
          <p:cNvSpPr>
            <a:spLocks noGrp="1"/>
          </p:cNvSpPr>
          <p:nvPr>
            <p:ph sz="half" idx="1"/>
          </p:nvPr>
        </p:nvSpPr>
        <p:spPr>
          <a:xfrm>
            <a:off x="1097279" y="1845734"/>
            <a:ext cx="3270535" cy="4023360"/>
          </a:xfrm>
        </p:spPr>
        <p:txBody>
          <a:bodyPr>
            <a:noAutofit/>
          </a:bodyPr>
          <a:lstStyle/>
          <a:p>
            <a:r>
              <a:rPr lang="en-US" sz="2000" dirty="0"/>
              <a:t>Where </a:t>
            </a:r>
            <a:r>
              <a:rPr lang="en-US" sz="2000" dirty="0" err="1"/>
              <a:t>DataFrames</a:t>
            </a:r>
            <a:r>
              <a:rPr lang="en-US" sz="2000" dirty="0"/>
              <a:t> get really interesting is that you don't need to refer to columns by index.</a:t>
            </a:r>
          </a:p>
          <a:p>
            <a:endParaRPr lang="en-US" sz="2000" dirty="0"/>
          </a:p>
          <a:p>
            <a:r>
              <a:rPr lang="en-US" sz="2000" dirty="0"/>
              <a:t>You can give them names instead, just like you often would in a spreadsheet with a header!</a:t>
            </a:r>
          </a:p>
          <a:p>
            <a:endParaRPr lang="en-US" sz="2000" dirty="0"/>
          </a:p>
          <a:p>
            <a:r>
              <a:rPr lang="en-US" sz="2000" dirty="0"/>
              <a:t>We can do this by adding a keyword argument, columns, with a list of column names.</a:t>
            </a:r>
          </a:p>
        </p:txBody>
      </p:sp>
      <p:sp>
        <p:nvSpPr>
          <p:cNvPr id="4" name="Content Placeholder 3">
            <a:extLst>
              <a:ext uri="{FF2B5EF4-FFF2-40B4-BE49-F238E27FC236}">
                <a16:creationId xmlns:a16="http://schemas.microsoft.com/office/drawing/2014/main" id="{4638B45B-D1A2-421C-91B3-CDD2539168A8}"/>
              </a:ext>
            </a:extLst>
          </p:cNvPr>
          <p:cNvSpPr>
            <a:spLocks noGrp="1"/>
          </p:cNvSpPr>
          <p:nvPr>
            <p:ph sz="half" idx="2"/>
          </p:nvPr>
        </p:nvSpPr>
        <p:spPr>
          <a:xfrm>
            <a:off x="4500979" y="1845734"/>
            <a:ext cx="7691021" cy="4501799"/>
          </a:xfrm>
        </p:spPr>
        <p:txBody>
          <a:bodyPr>
            <a:normAutofit/>
          </a:bodyPr>
          <a:lstStyle/>
          <a:p>
            <a:r>
              <a:rPr lang="en-US" sz="1400" dirty="0">
                <a:solidFill>
                  <a:srgbClr val="0070C0"/>
                </a:solidFill>
                <a:latin typeface="Consolas" panose="020B0609020204030204" pitchFamily="49" charset="0"/>
              </a:rPr>
              <a:t>import pandas as pd</a:t>
            </a: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 = </a:t>
            </a:r>
            <a:r>
              <a:rPr lang="en-US" sz="1400" dirty="0" err="1">
                <a:solidFill>
                  <a:srgbClr val="0070C0"/>
                </a:solidFill>
                <a:latin typeface="Consolas" panose="020B0609020204030204" pitchFamily="49" charset="0"/>
              </a:rPr>
              <a:t>pd.DataFrame</a:t>
            </a:r>
            <a:r>
              <a:rPr lang="en-US" sz="1400" dirty="0">
                <a:solidFill>
                  <a:srgbClr val="0070C0"/>
                </a:solidFill>
                <a:latin typeface="Consolas" panose="020B0609020204030204" pitchFamily="49" charset="0"/>
              </a:rPr>
              <a:t>([ ["15-110", "Principles of Computing", 10], </a:t>
            </a:r>
          </a:p>
          <a:p>
            <a:r>
              <a:rPr lang="en-US" sz="1400" dirty="0">
                <a:solidFill>
                  <a:srgbClr val="0070C0"/>
                </a:solidFill>
                <a:latin typeface="Consolas" panose="020B0609020204030204" pitchFamily="49" charset="0"/>
              </a:rPr>
              <a:t>                    ["15-112", "Fundamentals of Programming and CS", 12], </a:t>
            </a:r>
          </a:p>
          <a:p>
            <a:r>
              <a:rPr lang="en-US" sz="1400" dirty="0">
                <a:solidFill>
                  <a:srgbClr val="0070C0"/>
                </a:solidFill>
                <a:latin typeface="Consolas" panose="020B0609020204030204" pitchFamily="49" charset="0"/>
              </a:rPr>
              <a:t>                    ["15-251", "Great Ideas in Theoretical CS", 12] ],</a:t>
            </a:r>
          </a:p>
          <a:p>
            <a:r>
              <a:rPr lang="en-US" sz="1400" dirty="0">
                <a:solidFill>
                  <a:srgbClr val="0070C0"/>
                </a:solidFill>
                <a:latin typeface="Consolas" panose="020B0609020204030204" pitchFamily="49" charset="0"/>
              </a:rPr>
              <a:t>                    columns=["Course Number", "Course Name", "# Units"])</a:t>
            </a:r>
          </a:p>
          <a:p>
            <a:r>
              <a:rPr lang="en-US" sz="1400" dirty="0">
                <a:solidFill>
                  <a:srgbClr val="0070C0"/>
                </a:solidFill>
                <a:latin typeface="Consolas" panose="020B0609020204030204" pitchFamily="49" charset="0"/>
              </a:rPr>
              <a:t>df</a:t>
            </a:r>
          </a:p>
          <a:p>
            <a:r>
              <a:rPr lang="en-US" sz="1400" dirty="0">
                <a:solidFill>
                  <a:srgbClr val="008000"/>
                </a:solidFill>
                <a:latin typeface="Consolas" panose="020B0609020204030204" pitchFamily="49" charset="0"/>
              </a:rPr>
              <a:t>#   Course Number                                       Course Name  # Units</a:t>
            </a:r>
          </a:p>
          <a:p>
            <a:r>
              <a:rPr lang="en-US" sz="1400" dirty="0">
                <a:solidFill>
                  <a:srgbClr val="008000"/>
                </a:solidFill>
                <a:latin typeface="Consolas" panose="020B0609020204030204" pitchFamily="49" charset="0"/>
              </a:rPr>
              <a:t># 0        15-110                           Principles of Computing       10</a:t>
            </a:r>
          </a:p>
          <a:p>
            <a:r>
              <a:rPr lang="en-US" sz="1400" dirty="0">
                <a:solidFill>
                  <a:srgbClr val="008000"/>
                </a:solidFill>
                <a:latin typeface="Consolas" panose="020B0609020204030204" pitchFamily="49" charset="0"/>
              </a:rPr>
              <a:t># 1        15-112  Fundamentals of Programming and Computer Science       12</a:t>
            </a:r>
          </a:p>
          <a:p>
            <a:r>
              <a:rPr lang="en-US" sz="1400" dirty="0">
                <a:solidFill>
                  <a:srgbClr val="008000"/>
                </a:solidFill>
                <a:latin typeface="Consolas" panose="020B0609020204030204" pitchFamily="49" charset="0"/>
              </a:rPr>
              <a:t># 2        15-251       Great Ideas in Theoretical Computer Science       12</a:t>
            </a:r>
          </a:p>
        </p:txBody>
      </p:sp>
      <p:sp>
        <p:nvSpPr>
          <p:cNvPr id="5" name="Slide Number Placeholder 4">
            <a:extLst>
              <a:ext uri="{FF2B5EF4-FFF2-40B4-BE49-F238E27FC236}">
                <a16:creationId xmlns:a16="http://schemas.microsoft.com/office/drawing/2014/main" id="{041EDC85-DE12-4E1B-AC74-0B4D816B6DF0}"/>
              </a:ext>
            </a:extLst>
          </p:cNvPr>
          <p:cNvSpPr>
            <a:spLocks noGrp="1"/>
          </p:cNvSpPr>
          <p:nvPr>
            <p:ph type="sldNum" sz="quarter" idx="12"/>
          </p:nvPr>
        </p:nvSpPr>
        <p:spPr/>
        <p:txBody>
          <a:bodyPr/>
          <a:lstStyle/>
          <a:p>
            <a:fld id="{387BF9F8-7DAC-45C5-972D-12E58EEEE5F6}" type="slidenum">
              <a:rPr lang="en-US" smtClean="0"/>
              <a:t>29</a:t>
            </a:fld>
            <a:endParaRPr lang="en-US"/>
          </a:p>
        </p:txBody>
      </p:sp>
    </p:spTree>
    <p:extLst>
      <p:ext uri="{BB962C8B-B14F-4D97-AF65-F5344CB8AC3E}">
        <p14:creationId xmlns:p14="http://schemas.microsoft.com/office/powerpoint/2010/main" val="329439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BA77-E41F-4FAE-84FF-7E51CE41B5DB}"/>
              </a:ext>
            </a:extLst>
          </p:cNvPr>
          <p:cNvSpPr>
            <a:spLocks noGrp="1"/>
          </p:cNvSpPr>
          <p:nvPr>
            <p:ph type="title"/>
          </p:nvPr>
        </p:nvSpPr>
        <p:spPr/>
        <p:txBody>
          <a:bodyPr/>
          <a:lstStyle/>
          <a:p>
            <a:r>
              <a:rPr lang="en-US" dirty="0"/>
              <a:t>Python Libraries</a:t>
            </a:r>
          </a:p>
        </p:txBody>
      </p:sp>
      <p:sp>
        <p:nvSpPr>
          <p:cNvPr id="3" name="Content Placeholder 2">
            <a:extLst>
              <a:ext uri="{FF2B5EF4-FFF2-40B4-BE49-F238E27FC236}">
                <a16:creationId xmlns:a16="http://schemas.microsoft.com/office/drawing/2014/main" id="{DEE633FA-14A3-4412-B658-107920307B40}"/>
              </a:ext>
            </a:extLst>
          </p:cNvPr>
          <p:cNvSpPr>
            <a:spLocks noGrp="1"/>
          </p:cNvSpPr>
          <p:nvPr>
            <p:ph idx="1"/>
          </p:nvPr>
        </p:nvSpPr>
        <p:spPr/>
        <p:txBody>
          <a:bodyPr>
            <a:normAutofit/>
          </a:bodyPr>
          <a:lstStyle/>
          <a:p>
            <a:r>
              <a:rPr lang="en-US" dirty="0"/>
              <a:t>When you install Python on a machine, it comes with a large number of built-in libraries that provide functionality beyond the built-in syntax and functions. We've already introduced some: </a:t>
            </a:r>
            <a:r>
              <a:rPr lang="en-US" b="1" dirty="0"/>
              <a:t>math, random, </a:t>
            </a:r>
            <a:r>
              <a:rPr lang="en-US" dirty="0"/>
              <a:t>and</a:t>
            </a:r>
            <a:r>
              <a:rPr lang="en-US" b="1" dirty="0"/>
              <a:t> </a:t>
            </a:r>
            <a:r>
              <a:rPr lang="en-US" b="1" dirty="0" err="1"/>
              <a:t>tkinter</a:t>
            </a:r>
            <a:r>
              <a:rPr lang="en-US" b="1" dirty="0"/>
              <a:t>.</a:t>
            </a:r>
          </a:p>
          <a:p>
            <a:pPr marL="0" indent="0">
              <a:buNone/>
            </a:pPr>
            <a:endParaRPr lang="en-US" dirty="0"/>
          </a:p>
          <a:p>
            <a:r>
              <a:rPr lang="en-US" dirty="0"/>
              <a:t>However, there are many other libraries that have been built by developers outside of the core Python team, to add additional functionality to the language. These modules don't come as part of the Python language, but can be added in. We call these </a:t>
            </a:r>
            <a:r>
              <a:rPr lang="en-US" b="1" dirty="0"/>
              <a:t>external modules</a:t>
            </a:r>
            <a:r>
              <a:rPr lang="en-US" dirty="0"/>
              <a:t>.</a:t>
            </a:r>
          </a:p>
        </p:txBody>
      </p:sp>
      <p:sp>
        <p:nvSpPr>
          <p:cNvPr id="4" name="Slide Number Placeholder 3">
            <a:extLst>
              <a:ext uri="{FF2B5EF4-FFF2-40B4-BE49-F238E27FC236}">
                <a16:creationId xmlns:a16="http://schemas.microsoft.com/office/drawing/2014/main" id="{EC957ECC-AFE6-4089-9B89-84606C8F0110}"/>
              </a:ext>
            </a:extLst>
          </p:cNvPr>
          <p:cNvSpPr>
            <a:spLocks noGrp="1"/>
          </p:cNvSpPr>
          <p:nvPr>
            <p:ph type="sldNum" sz="quarter" idx="12"/>
          </p:nvPr>
        </p:nvSpPr>
        <p:spPr/>
        <p:txBody>
          <a:bodyPr/>
          <a:lstStyle/>
          <a:p>
            <a:fld id="{387BF9F8-7DAC-45C5-972D-12E58EEEE5F6}" type="slidenum">
              <a:rPr lang="en-US" smtClean="0"/>
              <a:t>3</a:t>
            </a:fld>
            <a:endParaRPr lang="en-US"/>
          </a:p>
        </p:txBody>
      </p:sp>
    </p:spTree>
    <p:extLst>
      <p:ext uri="{BB962C8B-B14F-4D97-AF65-F5344CB8AC3E}">
        <p14:creationId xmlns:p14="http://schemas.microsoft.com/office/powerpoint/2010/main" val="1897683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9674D-A8BE-42EC-9939-A5BAA3CED2D8}"/>
              </a:ext>
            </a:extLst>
          </p:cNvPr>
          <p:cNvSpPr>
            <a:spLocks noGrp="1"/>
          </p:cNvSpPr>
          <p:nvPr>
            <p:ph type="title"/>
          </p:nvPr>
        </p:nvSpPr>
        <p:spPr/>
        <p:txBody>
          <a:bodyPr/>
          <a:lstStyle/>
          <a:p>
            <a:r>
              <a:rPr lang="en-US" dirty="0"/>
              <a:t>Pandas </a:t>
            </a:r>
            <a:r>
              <a:rPr lang="en-US" dirty="0" err="1"/>
              <a:t>DataFrame</a:t>
            </a:r>
            <a:r>
              <a:rPr lang="en-US" dirty="0"/>
              <a:t> Indexing</a:t>
            </a:r>
          </a:p>
        </p:txBody>
      </p:sp>
      <p:sp>
        <p:nvSpPr>
          <p:cNvPr id="3" name="Content Placeholder 2">
            <a:extLst>
              <a:ext uri="{FF2B5EF4-FFF2-40B4-BE49-F238E27FC236}">
                <a16:creationId xmlns:a16="http://schemas.microsoft.com/office/drawing/2014/main" id="{BF684BD8-46BB-4C8E-AEE0-7E70933FAAFE}"/>
              </a:ext>
            </a:extLst>
          </p:cNvPr>
          <p:cNvSpPr>
            <a:spLocks noGrp="1"/>
          </p:cNvSpPr>
          <p:nvPr>
            <p:ph sz="half" idx="1"/>
          </p:nvPr>
        </p:nvSpPr>
        <p:spPr>
          <a:xfrm>
            <a:off x="621437" y="1845734"/>
            <a:ext cx="3906175" cy="4023360"/>
          </a:xfrm>
        </p:spPr>
        <p:txBody>
          <a:bodyPr>
            <a:noAutofit/>
          </a:bodyPr>
          <a:lstStyle/>
          <a:p>
            <a:r>
              <a:rPr lang="en-US" sz="1800" dirty="0"/>
              <a:t>Once you have a </a:t>
            </a:r>
            <a:r>
              <a:rPr lang="en-US" sz="1800" dirty="0" err="1"/>
              <a:t>DataFrame</a:t>
            </a:r>
            <a:r>
              <a:rPr lang="en-US" sz="1800" dirty="0"/>
              <a:t> set up, you can index into it by column with a normal index operation, just by providing the column name.</a:t>
            </a:r>
          </a:p>
          <a:p>
            <a:endParaRPr lang="en-US" sz="1800" dirty="0"/>
          </a:p>
          <a:p>
            <a:r>
              <a:rPr lang="en-US" sz="1800" dirty="0"/>
              <a:t>For example, if we index by "Course Number" in the </a:t>
            </a:r>
            <a:r>
              <a:rPr lang="en-US" sz="1800" dirty="0" err="1"/>
              <a:t>DataFrame</a:t>
            </a:r>
            <a:r>
              <a:rPr lang="en-US" sz="1800" dirty="0"/>
              <a:t> we've created here, we'll get the values in that column of the table.</a:t>
            </a:r>
          </a:p>
          <a:p>
            <a:endParaRPr lang="en-US" sz="1800" dirty="0"/>
          </a:p>
          <a:p>
            <a:r>
              <a:rPr lang="en-US" sz="1800" dirty="0"/>
              <a:t>Note that when the values are displayed, they're paired with their row indexes, and the column name and type are shown at the bottom. Handy!</a:t>
            </a:r>
          </a:p>
          <a:p>
            <a:endParaRPr lang="en-US" sz="1800" dirty="0"/>
          </a:p>
        </p:txBody>
      </p:sp>
      <p:sp>
        <p:nvSpPr>
          <p:cNvPr id="4" name="Content Placeholder 3">
            <a:extLst>
              <a:ext uri="{FF2B5EF4-FFF2-40B4-BE49-F238E27FC236}">
                <a16:creationId xmlns:a16="http://schemas.microsoft.com/office/drawing/2014/main" id="{DE1DA0B6-B876-44F3-B76D-5C748F681F7B}"/>
              </a:ext>
            </a:extLst>
          </p:cNvPr>
          <p:cNvSpPr>
            <a:spLocks noGrp="1"/>
          </p:cNvSpPr>
          <p:nvPr>
            <p:ph sz="half" idx="2"/>
          </p:nvPr>
        </p:nvSpPr>
        <p:spPr>
          <a:xfrm>
            <a:off x="4705165" y="1845735"/>
            <a:ext cx="7486835" cy="4023360"/>
          </a:xfrm>
        </p:spPr>
        <p:txBody>
          <a:bodyPr>
            <a:noAutofit/>
          </a:bodyPr>
          <a:lstStyle/>
          <a:p>
            <a:r>
              <a:rPr lang="en-US" sz="1400" dirty="0">
                <a:solidFill>
                  <a:srgbClr val="0070C0"/>
                </a:solidFill>
                <a:latin typeface="Consolas" panose="020B0609020204030204" pitchFamily="49" charset="0"/>
              </a:rPr>
              <a:t>import pandas as pd</a:t>
            </a: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 = </a:t>
            </a:r>
            <a:r>
              <a:rPr lang="en-US" sz="1400" dirty="0" err="1">
                <a:solidFill>
                  <a:srgbClr val="0070C0"/>
                </a:solidFill>
                <a:latin typeface="Consolas" panose="020B0609020204030204" pitchFamily="49" charset="0"/>
              </a:rPr>
              <a:t>pd.DataFrame</a:t>
            </a:r>
            <a:r>
              <a:rPr lang="en-US" sz="1400" dirty="0">
                <a:solidFill>
                  <a:srgbClr val="0070C0"/>
                </a:solidFill>
                <a:latin typeface="Consolas" panose="020B0609020204030204" pitchFamily="49" charset="0"/>
              </a:rPr>
              <a:t>([ ["15-110", "Principles of Computing", 10], </a:t>
            </a:r>
          </a:p>
          <a:p>
            <a:r>
              <a:rPr lang="en-US" sz="1400" dirty="0">
                <a:solidFill>
                  <a:srgbClr val="0070C0"/>
                </a:solidFill>
                <a:latin typeface="Consolas" panose="020B0609020204030204" pitchFamily="49" charset="0"/>
              </a:rPr>
              <a:t>                    ["15-112", "Fundamentals of Programming and CS", 12], </a:t>
            </a:r>
          </a:p>
          <a:p>
            <a:r>
              <a:rPr lang="en-US" sz="1400" dirty="0">
                <a:solidFill>
                  <a:srgbClr val="0070C0"/>
                </a:solidFill>
                <a:latin typeface="Consolas" panose="020B0609020204030204" pitchFamily="49" charset="0"/>
              </a:rPr>
              <a:t>                    ["15-251", "Great Ideas in Theoretical CS", 12] ],</a:t>
            </a:r>
          </a:p>
          <a:p>
            <a:r>
              <a:rPr lang="en-US" sz="1400" dirty="0">
                <a:solidFill>
                  <a:srgbClr val="0070C0"/>
                </a:solidFill>
                <a:latin typeface="Consolas" panose="020B0609020204030204" pitchFamily="49" charset="0"/>
              </a:rPr>
              <a:t>                    columns=["Course Number", "Course Name", "# Units"])</a:t>
            </a:r>
          </a:p>
          <a:p>
            <a:pPr marL="0" indent="0">
              <a:buNone/>
            </a:pPr>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df["Course Number"]</a:t>
            </a:r>
          </a:p>
          <a:p>
            <a:r>
              <a:rPr lang="en-US" sz="1400" dirty="0">
                <a:solidFill>
                  <a:srgbClr val="008000"/>
                </a:solidFill>
                <a:latin typeface="Consolas" panose="020B0609020204030204" pitchFamily="49" charset="0"/>
              </a:rPr>
              <a:t># 0    15-110</a:t>
            </a:r>
          </a:p>
          <a:p>
            <a:r>
              <a:rPr lang="en-US" sz="1400" dirty="0">
                <a:solidFill>
                  <a:srgbClr val="008000"/>
                </a:solidFill>
                <a:latin typeface="Consolas" panose="020B0609020204030204" pitchFamily="49" charset="0"/>
              </a:rPr>
              <a:t># 1    15-112</a:t>
            </a:r>
          </a:p>
          <a:p>
            <a:r>
              <a:rPr lang="en-US" sz="1400" dirty="0">
                <a:solidFill>
                  <a:srgbClr val="008000"/>
                </a:solidFill>
                <a:latin typeface="Consolas" panose="020B0609020204030204" pitchFamily="49" charset="0"/>
              </a:rPr>
              <a:t># 2    15-251</a:t>
            </a:r>
          </a:p>
          <a:p>
            <a:r>
              <a:rPr lang="en-US" sz="1400" dirty="0">
                <a:solidFill>
                  <a:srgbClr val="008000"/>
                </a:solidFill>
                <a:latin typeface="Consolas" panose="020B0609020204030204" pitchFamily="49" charset="0"/>
              </a:rPr>
              <a:t># Name: Course Number, </a:t>
            </a:r>
            <a:r>
              <a:rPr lang="en-US" sz="1400" dirty="0" err="1">
                <a:solidFill>
                  <a:srgbClr val="008000"/>
                </a:solidFill>
                <a:latin typeface="Consolas" panose="020B0609020204030204" pitchFamily="49" charset="0"/>
              </a:rPr>
              <a:t>dtype</a:t>
            </a:r>
            <a:r>
              <a:rPr lang="en-US" sz="1400" dirty="0">
                <a:solidFill>
                  <a:srgbClr val="008000"/>
                </a:solidFill>
                <a:latin typeface="Consolas" panose="020B0609020204030204" pitchFamily="49" charset="0"/>
              </a:rPr>
              <a:t>: object</a:t>
            </a:r>
          </a:p>
        </p:txBody>
      </p:sp>
      <p:sp>
        <p:nvSpPr>
          <p:cNvPr id="5" name="Slide Number Placeholder 4">
            <a:extLst>
              <a:ext uri="{FF2B5EF4-FFF2-40B4-BE49-F238E27FC236}">
                <a16:creationId xmlns:a16="http://schemas.microsoft.com/office/drawing/2014/main" id="{A0394E17-38C7-4B8C-91F4-F5029DF3DD1D}"/>
              </a:ext>
            </a:extLst>
          </p:cNvPr>
          <p:cNvSpPr>
            <a:spLocks noGrp="1"/>
          </p:cNvSpPr>
          <p:nvPr>
            <p:ph type="sldNum" sz="quarter" idx="12"/>
          </p:nvPr>
        </p:nvSpPr>
        <p:spPr/>
        <p:txBody>
          <a:bodyPr/>
          <a:lstStyle/>
          <a:p>
            <a:fld id="{387BF9F8-7DAC-45C5-972D-12E58EEEE5F6}" type="slidenum">
              <a:rPr lang="en-US" smtClean="0"/>
              <a:t>30</a:t>
            </a:fld>
            <a:endParaRPr lang="en-US"/>
          </a:p>
        </p:txBody>
      </p:sp>
    </p:spTree>
    <p:extLst>
      <p:ext uri="{BB962C8B-B14F-4D97-AF65-F5344CB8AC3E}">
        <p14:creationId xmlns:p14="http://schemas.microsoft.com/office/powerpoint/2010/main" val="1034304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2437-EE79-4F07-A8BD-31E5490E07DE}"/>
              </a:ext>
            </a:extLst>
          </p:cNvPr>
          <p:cNvSpPr>
            <a:spLocks noGrp="1"/>
          </p:cNvSpPr>
          <p:nvPr>
            <p:ph type="title"/>
          </p:nvPr>
        </p:nvSpPr>
        <p:spPr/>
        <p:txBody>
          <a:bodyPr/>
          <a:lstStyle/>
          <a:p>
            <a:r>
              <a:rPr lang="en-US" dirty="0"/>
              <a:t>Pandas Functions</a:t>
            </a:r>
          </a:p>
        </p:txBody>
      </p:sp>
      <p:sp>
        <p:nvSpPr>
          <p:cNvPr id="3" name="Content Placeholder 2">
            <a:extLst>
              <a:ext uri="{FF2B5EF4-FFF2-40B4-BE49-F238E27FC236}">
                <a16:creationId xmlns:a16="http://schemas.microsoft.com/office/drawing/2014/main" id="{6B246D0F-70C7-4775-A495-A139F0A29EFC}"/>
              </a:ext>
            </a:extLst>
          </p:cNvPr>
          <p:cNvSpPr>
            <a:spLocks noGrp="1"/>
          </p:cNvSpPr>
          <p:nvPr>
            <p:ph sz="half" idx="1"/>
          </p:nvPr>
        </p:nvSpPr>
        <p:spPr>
          <a:xfrm>
            <a:off x="656948" y="1845734"/>
            <a:ext cx="3471170" cy="4023360"/>
          </a:xfrm>
        </p:spPr>
        <p:txBody>
          <a:bodyPr>
            <a:noAutofit/>
          </a:bodyPr>
          <a:lstStyle/>
          <a:p>
            <a:r>
              <a:rPr lang="en-US" sz="2000" dirty="0"/>
              <a:t>Outside of </a:t>
            </a:r>
            <a:r>
              <a:rPr lang="en-US" sz="2000" dirty="0" err="1"/>
              <a:t>DataFrames</a:t>
            </a:r>
            <a:r>
              <a:rPr lang="en-US" sz="2000" dirty="0"/>
              <a:t>, the pandas library works about the way you'd expect. You can call methods on </a:t>
            </a:r>
            <a:r>
              <a:rPr lang="en-US" sz="2000" dirty="0" err="1"/>
              <a:t>DataFrames</a:t>
            </a:r>
            <a:r>
              <a:rPr lang="en-US" sz="2000" dirty="0"/>
              <a:t> to analyze the data in them or modify the table as needed.</a:t>
            </a:r>
          </a:p>
          <a:p>
            <a:endParaRPr lang="en-US" sz="2000" dirty="0"/>
          </a:p>
          <a:p>
            <a:r>
              <a:rPr lang="en-US" sz="2000" dirty="0"/>
              <a:t>For example, if we want to get the median number of units of all the courses in the dataset, we just need to index into the # Units column, then call the median() method on that set of data values.</a:t>
            </a:r>
          </a:p>
        </p:txBody>
      </p:sp>
      <p:sp>
        <p:nvSpPr>
          <p:cNvPr id="4" name="Content Placeholder 3">
            <a:extLst>
              <a:ext uri="{FF2B5EF4-FFF2-40B4-BE49-F238E27FC236}">
                <a16:creationId xmlns:a16="http://schemas.microsoft.com/office/drawing/2014/main" id="{84E7D50C-ED37-48B0-A563-A6F23B9112FA}"/>
              </a:ext>
            </a:extLst>
          </p:cNvPr>
          <p:cNvSpPr>
            <a:spLocks noGrp="1"/>
          </p:cNvSpPr>
          <p:nvPr>
            <p:ph sz="half" idx="2"/>
          </p:nvPr>
        </p:nvSpPr>
        <p:spPr>
          <a:xfrm>
            <a:off x="4243527" y="1845735"/>
            <a:ext cx="7874492" cy="4023360"/>
          </a:xfrm>
        </p:spPr>
        <p:txBody>
          <a:bodyPr>
            <a:normAutofit/>
          </a:bodyPr>
          <a:lstStyle/>
          <a:p>
            <a:r>
              <a:rPr lang="en-US" sz="1400" dirty="0">
                <a:solidFill>
                  <a:srgbClr val="0070C0"/>
                </a:solidFill>
                <a:latin typeface="Consolas" panose="020B0609020204030204" pitchFamily="49" charset="0"/>
              </a:rPr>
              <a:t>import pandas as pd</a:t>
            </a: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 = </a:t>
            </a:r>
            <a:r>
              <a:rPr lang="en-US" sz="1400" dirty="0" err="1">
                <a:solidFill>
                  <a:srgbClr val="0070C0"/>
                </a:solidFill>
                <a:latin typeface="Consolas" panose="020B0609020204030204" pitchFamily="49" charset="0"/>
              </a:rPr>
              <a:t>pd.DataFrame</a:t>
            </a:r>
            <a:r>
              <a:rPr lang="en-US" sz="1400" dirty="0">
                <a:solidFill>
                  <a:srgbClr val="0070C0"/>
                </a:solidFill>
                <a:latin typeface="Consolas" panose="020B0609020204030204" pitchFamily="49" charset="0"/>
              </a:rPr>
              <a:t>([ ["15-110", "Principles of Computing", 10], </a:t>
            </a:r>
          </a:p>
          <a:p>
            <a:r>
              <a:rPr lang="en-US" sz="1400" dirty="0">
                <a:solidFill>
                  <a:srgbClr val="0070C0"/>
                </a:solidFill>
                <a:latin typeface="Consolas" panose="020B0609020204030204" pitchFamily="49" charset="0"/>
              </a:rPr>
              <a:t>                    ["15-112", "Fundamentals of Programming and CS", 12], </a:t>
            </a:r>
          </a:p>
          <a:p>
            <a:r>
              <a:rPr lang="en-US" sz="1400" dirty="0">
                <a:solidFill>
                  <a:srgbClr val="0070C0"/>
                </a:solidFill>
                <a:latin typeface="Consolas" panose="020B0609020204030204" pitchFamily="49" charset="0"/>
              </a:rPr>
              <a:t>                    ["15-251", "Great Ideas in Theoretical CS", 12] ],</a:t>
            </a:r>
          </a:p>
          <a:p>
            <a:r>
              <a:rPr lang="en-US" sz="1400" dirty="0">
                <a:solidFill>
                  <a:srgbClr val="0070C0"/>
                </a:solidFill>
                <a:latin typeface="Consolas" panose="020B0609020204030204" pitchFamily="49" charset="0"/>
              </a:rPr>
              <a:t>                    columns=["Course Number", "Course Name", "# Units"])</a:t>
            </a:r>
          </a:p>
          <a:p>
            <a:pPr marL="0" indent="0">
              <a:buNone/>
            </a:pPr>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df["# Units"].median()</a:t>
            </a:r>
          </a:p>
          <a:p>
            <a:r>
              <a:rPr lang="en-US" sz="1400" dirty="0">
                <a:solidFill>
                  <a:srgbClr val="008000"/>
                </a:solidFill>
                <a:latin typeface="Consolas" panose="020B0609020204030204" pitchFamily="49" charset="0"/>
              </a:rPr>
              <a:t># 12.0</a:t>
            </a:r>
          </a:p>
        </p:txBody>
      </p:sp>
      <p:sp>
        <p:nvSpPr>
          <p:cNvPr id="5" name="Slide Number Placeholder 4">
            <a:extLst>
              <a:ext uri="{FF2B5EF4-FFF2-40B4-BE49-F238E27FC236}">
                <a16:creationId xmlns:a16="http://schemas.microsoft.com/office/drawing/2014/main" id="{5223D2F0-1AA2-4ACD-A45F-697B8DE20424}"/>
              </a:ext>
            </a:extLst>
          </p:cNvPr>
          <p:cNvSpPr>
            <a:spLocks noGrp="1"/>
          </p:cNvSpPr>
          <p:nvPr>
            <p:ph type="sldNum" sz="quarter" idx="12"/>
          </p:nvPr>
        </p:nvSpPr>
        <p:spPr/>
        <p:txBody>
          <a:bodyPr/>
          <a:lstStyle/>
          <a:p>
            <a:fld id="{387BF9F8-7DAC-45C5-972D-12E58EEEE5F6}" type="slidenum">
              <a:rPr lang="en-US" smtClean="0"/>
              <a:t>31</a:t>
            </a:fld>
            <a:endParaRPr lang="en-US"/>
          </a:p>
        </p:txBody>
      </p:sp>
    </p:spTree>
    <p:extLst>
      <p:ext uri="{BB962C8B-B14F-4D97-AF65-F5344CB8AC3E}">
        <p14:creationId xmlns:p14="http://schemas.microsoft.com/office/powerpoint/2010/main" val="739573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63DDCA-2F2D-4C6E-A269-BE7773A8A3EC}"/>
              </a:ext>
            </a:extLst>
          </p:cNvPr>
          <p:cNvSpPr>
            <a:spLocks noGrp="1"/>
          </p:cNvSpPr>
          <p:nvPr>
            <p:ph type="title"/>
          </p:nvPr>
        </p:nvSpPr>
        <p:spPr/>
        <p:txBody>
          <a:bodyPr/>
          <a:lstStyle/>
          <a:p>
            <a:r>
              <a:rPr lang="en-US" dirty="0"/>
              <a:t>Machine Learning</a:t>
            </a:r>
            <a:br>
              <a:rPr lang="en-US" dirty="0"/>
            </a:br>
            <a:r>
              <a:rPr lang="en-US" dirty="0"/>
              <a:t>External Modules</a:t>
            </a:r>
          </a:p>
        </p:txBody>
      </p:sp>
      <p:sp>
        <p:nvSpPr>
          <p:cNvPr id="5" name="Text Placeholder 4">
            <a:extLst>
              <a:ext uri="{FF2B5EF4-FFF2-40B4-BE49-F238E27FC236}">
                <a16:creationId xmlns:a16="http://schemas.microsoft.com/office/drawing/2014/main" id="{ED6D9502-BC9B-4047-8134-975E7438EB9B}"/>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C1C393D1-ECD0-4264-8983-03042618797F}"/>
              </a:ext>
            </a:extLst>
          </p:cNvPr>
          <p:cNvSpPr>
            <a:spLocks noGrp="1"/>
          </p:cNvSpPr>
          <p:nvPr>
            <p:ph type="sldNum" sz="quarter" idx="12"/>
          </p:nvPr>
        </p:nvSpPr>
        <p:spPr/>
        <p:txBody>
          <a:bodyPr/>
          <a:lstStyle/>
          <a:p>
            <a:fld id="{387BF9F8-7DAC-45C5-972D-12E58EEEE5F6}" type="slidenum">
              <a:rPr lang="en-US" smtClean="0"/>
              <a:t>32</a:t>
            </a:fld>
            <a:endParaRPr lang="en-US"/>
          </a:p>
        </p:txBody>
      </p:sp>
    </p:spTree>
    <p:extLst>
      <p:ext uri="{BB962C8B-B14F-4D97-AF65-F5344CB8AC3E}">
        <p14:creationId xmlns:p14="http://schemas.microsoft.com/office/powerpoint/2010/main" val="65527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535B56-D929-4EB3-93EE-3112BCFF4A01}"/>
              </a:ext>
            </a:extLst>
          </p:cNvPr>
          <p:cNvSpPr>
            <a:spLocks noGrp="1"/>
          </p:cNvSpPr>
          <p:nvPr>
            <p:ph type="title"/>
          </p:nvPr>
        </p:nvSpPr>
        <p:spPr/>
        <p:txBody>
          <a:bodyPr/>
          <a:lstStyle/>
          <a:p>
            <a:r>
              <a:rPr lang="en-US" dirty="0"/>
              <a:t>Machine Learning Overview</a:t>
            </a:r>
          </a:p>
        </p:txBody>
      </p:sp>
      <p:sp>
        <p:nvSpPr>
          <p:cNvPr id="5" name="Content Placeholder 4">
            <a:extLst>
              <a:ext uri="{FF2B5EF4-FFF2-40B4-BE49-F238E27FC236}">
                <a16:creationId xmlns:a16="http://schemas.microsoft.com/office/drawing/2014/main" id="{73FF8131-CDEA-480D-AF40-529E7988E31F}"/>
              </a:ext>
            </a:extLst>
          </p:cNvPr>
          <p:cNvSpPr>
            <a:spLocks noGrp="1"/>
          </p:cNvSpPr>
          <p:nvPr>
            <p:ph idx="1"/>
          </p:nvPr>
        </p:nvSpPr>
        <p:spPr/>
        <p:txBody>
          <a:bodyPr>
            <a:normAutofit fontScale="92500" lnSpcReduction="10000"/>
          </a:bodyPr>
          <a:lstStyle/>
          <a:p>
            <a:r>
              <a:rPr lang="en-US" dirty="0"/>
              <a:t>Machine learning is the process of algorithmically finding patterns in a dataset, so that a machine can answer questions about new data or group similar pieces of data together.</a:t>
            </a:r>
          </a:p>
          <a:p>
            <a:endParaRPr lang="en-US" dirty="0"/>
          </a:p>
          <a:p>
            <a:r>
              <a:rPr lang="en-US" dirty="0"/>
              <a:t>There are many, many different algorithms that have been designed to support machine learning. Most machine learning libraries implement those algorithms for you; all you need to do is decide which algorithm is the best fit for your data</a:t>
            </a:r>
          </a:p>
          <a:p>
            <a:endParaRPr lang="en-US" dirty="0"/>
          </a:p>
          <a:p>
            <a:r>
              <a:rPr lang="en-US" dirty="0"/>
              <a:t>For general machine learning, we'll recommend </a:t>
            </a:r>
            <a:r>
              <a:rPr lang="en-US" b="1" dirty="0"/>
              <a:t>scikit-learn</a:t>
            </a:r>
            <a:r>
              <a:rPr lang="en-US" dirty="0"/>
              <a:t>. For specialized algorithms, we'll discuss </a:t>
            </a:r>
            <a:r>
              <a:rPr lang="en-US" b="1" dirty="0"/>
              <a:t>OpenCV </a:t>
            </a:r>
            <a:r>
              <a:rPr lang="en-US" dirty="0"/>
              <a:t>and </a:t>
            </a:r>
            <a:r>
              <a:rPr lang="en-US" b="1" dirty="0" err="1"/>
              <a:t>nltk</a:t>
            </a:r>
            <a:r>
              <a:rPr lang="en-US" dirty="0"/>
              <a:t>.</a:t>
            </a:r>
          </a:p>
        </p:txBody>
      </p:sp>
      <p:sp>
        <p:nvSpPr>
          <p:cNvPr id="2" name="Slide Number Placeholder 1">
            <a:extLst>
              <a:ext uri="{FF2B5EF4-FFF2-40B4-BE49-F238E27FC236}">
                <a16:creationId xmlns:a16="http://schemas.microsoft.com/office/drawing/2014/main" id="{6D1B136C-CD92-4CB8-BC37-58FC91F6E4E7}"/>
              </a:ext>
            </a:extLst>
          </p:cNvPr>
          <p:cNvSpPr>
            <a:spLocks noGrp="1"/>
          </p:cNvSpPr>
          <p:nvPr>
            <p:ph type="sldNum" sz="quarter" idx="12"/>
          </p:nvPr>
        </p:nvSpPr>
        <p:spPr/>
        <p:txBody>
          <a:bodyPr/>
          <a:lstStyle/>
          <a:p>
            <a:fld id="{387BF9F8-7DAC-45C5-972D-12E58EEEE5F6}" type="slidenum">
              <a:rPr lang="en-US" smtClean="0"/>
              <a:t>33</a:t>
            </a:fld>
            <a:endParaRPr lang="en-US"/>
          </a:p>
        </p:txBody>
      </p:sp>
    </p:spTree>
    <p:extLst>
      <p:ext uri="{BB962C8B-B14F-4D97-AF65-F5344CB8AC3E}">
        <p14:creationId xmlns:p14="http://schemas.microsoft.com/office/powerpoint/2010/main" val="1800285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91F3-FD5F-4952-AB13-C93E36F73A2B}"/>
              </a:ext>
            </a:extLst>
          </p:cNvPr>
          <p:cNvSpPr>
            <a:spLocks noGrp="1"/>
          </p:cNvSpPr>
          <p:nvPr>
            <p:ph type="title"/>
          </p:nvPr>
        </p:nvSpPr>
        <p:spPr/>
        <p:txBody>
          <a:bodyPr/>
          <a:lstStyle/>
          <a:p>
            <a:r>
              <a:rPr lang="en-US" dirty="0" err="1">
                <a:solidFill>
                  <a:schemeClr val="accent2"/>
                </a:solidFill>
                <a:latin typeface="Consolas" panose="020B0609020204030204" pitchFamily="49" charset="0"/>
              </a:rPr>
              <a:t>scikit</a:t>
            </a:r>
            <a:r>
              <a:rPr lang="en-US" dirty="0">
                <a:solidFill>
                  <a:schemeClr val="accent2"/>
                </a:solidFill>
                <a:latin typeface="Consolas" panose="020B0609020204030204" pitchFamily="49" charset="0"/>
              </a:rPr>
              <a:t>-learn</a:t>
            </a:r>
          </a:p>
        </p:txBody>
      </p:sp>
      <p:sp>
        <p:nvSpPr>
          <p:cNvPr id="3" name="Content Placeholder 2">
            <a:extLst>
              <a:ext uri="{FF2B5EF4-FFF2-40B4-BE49-F238E27FC236}">
                <a16:creationId xmlns:a16="http://schemas.microsoft.com/office/drawing/2014/main" id="{2E8E9628-DDB7-4605-87D9-4537DD27E470}"/>
              </a:ext>
            </a:extLst>
          </p:cNvPr>
          <p:cNvSpPr>
            <a:spLocks noGrp="1"/>
          </p:cNvSpPr>
          <p:nvPr>
            <p:ph idx="1"/>
          </p:nvPr>
        </p:nvSpPr>
        <p:spPr/>
        <p:txBody>
          <a:bodyPr>
            <a:normAutofit lnSpcReduction="10000"/>
          </a:bodyPr>
          <a:lstStyle/>
          <a:p>
            <a:pPr marL="0" indent="0">
              <a:buNone/>
            </a:pPr>
            <a:r>
              <a:rPr lang="en-US" dirty="0" err="1">
                <a:solidFill>
                  <a:srgbClr val="0070C0"/>
                </a:solidFill>
                <a:latin typeface="Consolas" panose="020B0609020204030204" pitchFamily="49" charset="0"/>
              </a:rPr>
              <a:t>scikit</a:t>
            </a:r>
            <a:r>
              <a:rPr lang="en-US" dirty="0">
                <a:solidFill>
                  <a:srgbClr val="0070C0"/>
                </a:solidFill>
                <a:latin typeface="Consolas" panose="020B0609020204030204" pitchFamily="49" charset="0"/>
              </a:rPr>
              <a:t>-learn</a:t>
            </a:r>
            <a:r>
              <a:rPr lang="en-US" dirty="0"/>
              <a:t> is a module that supports a large set of machine learning algorithms in Python. If you want to dabble in machine learning or artificial intelligence, this is a good place to start. Note that you'll still need to provide a starting dataset to get any algorithm to work.</a:t>
            </a:r>
          </a:p>
          <a:p>
            <a:endParaRPr lang="en-US" dirty="0"/>
          </a:p>
          <a:p>
            <a:pPr marL="0" indent="0">
              <a:buNone/>
            </a:pPr>
            <a:r>
              <a:rPr lang="en-US" dirty="0"/>
              <a:t>Website: </a:t>
            </a:r>
            <a:r>
              <a:rPr lang="en-US" dirty="0">
                <a:hlinkClick r:id="rId2"/>
              </a:rPr>
              <a:t>https://scikit-learn.org/stable/</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scikit</a:t>
            </a:r>
            <a:r>
              <a:rPr lang="en-US" dirty="0">
                <a:solidFill>
                  <a:srgbClr val="0070C0"/>
                </a:solidFill>
                <a:latin typeface="Consolas" panose="020B0609020204030204" pitchFamily="49" charset="0"/>
              </a:rPr>
              <a:t>-learn</a:t>
            </a:r>
          </a:p>
        </p:txBody>
      </p:sp>
      <p:sp>
        <p:nvSpPr>
          <p:cNvPr id="4" name="Slide Number Placeholder 3">
            <a:extLst>
              <a:ext uri="{FF2B5EF4-FFF2-40B4-BE49-F238E27FC236}">
                <a16:creationId xmlns:a16="http://schemas.microsoft.com/office/drawing/2014/main" id="{0FAC0B1F-8F36-4A03-89F8-FE68F2A72D8F}"/>
              </a:ext>
            </a:extLst>
          </p:cNvPr>
          <p:cNvSpPr>
            <a:spLocks noGrp="1"/>
          </p:cNvSpPr>
          <p:nvPr>
            <p:ph type="sldNum" sz="quarter" idx="12"/>
          </p:nvPr>
        </p:nvSpPr>
        <p:spPr/>
        <p:txBody>
          <a:bodyPr/>
          <a:lstStyle/>
          <a:p>
            <a:fld id="{3DC15121-5663-444A-BB7A-825CD26267B3}" type="slidenum">
              <a:rPr lang="en-US" smtClean="0"/>
              <a:t>34</a:t>
            </a:fld>
            <a:endParaRPr lang="en-US"/>
          </a:p>
        </p:txBody>
      </p:sp>
    </p:spTree>
    <p:extLst>
      <p:ext uri="{BB962C8B-B14F-4D97-AF65-F5344CB8AC3E}">
        <p14:creationId xmlns:p14="http://schemas.microsoft.com/office/powerpoint/2010/main" val="115096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0058E-2D23-462E-904B-4081E5B6BA88}"/>
              </a:ext>
            </a:extLst>
          </p:cNvPr>
          <p:cNvSpPr>
            <a:spLocks noGrp="1"/>
          </p:cNvSpPr>
          <p:nvPr>
            <p:ph type="title"/>
          </p:nvPr>
        </p:nvSpPr>
        <p:spPr/>
        <p:txBody>
          <a:bodyPr/>
          <a:lstStyle/>
          <a:p>
            <a:r>
              <a:rPr lang="en-US" dirty="0"/>
              <a:t>Understanding Algorithms</a:t>
            </a:r>
          </a:p>
        </p:txBody>
      </p:sp>
      <p:sp>
        <p:nvSpPr>
          <p:cNvPr id="3" name="Content Placeholder 2">
            <a:extLst>
              <a:ext uri="{FF2B5EF4-FFF2-40B4-BE49-F238E27FC236}">
                <a16:creationId xmlns:a16="http://schemas.microsoft.com/office/drawing/2014/main" id="{95EEB797-9B86-45E3-BC7F-3CAAE68D242B}"/>
              </a:ext>
            </a:extLst>
          </p:cNvPr>
          <p:cNvSpPr>
            <a:spLocks noGrp="1"/>
          </p:cNvSpPr>
          <p:nvPr>
            <p:ph idx="1"/>
          </p:nvPr>
        </p:nvSpPr>
        <p:spPr/>
        <p:txBody>
          <a:bodyPr>
            <a:normAutofit fontScale="85000" lnSpcReduction="20000"/>
          </a:bodyPr>
          <a:lstStyle/>
          <a:p>
            <a:r>
              <a:rPr lang="en-US" dirty="0"/>
              <a:t>Running algorithms with scikit-learn isn't too hard; you just call methods on your data to set up a model and then use the model to make predictions or check results as needed.</a:t>
            </a:r>
          </a:p>
          <a:p>
            <a:endParaRPr lang="en-US" dirty="0"/>
          </a:p>
          <a:p>
            <a:r>
              <a:rPr lang="en-US" dirty="0"/>
              <a:t>The harder part of machine learning is understanding how the algorithms work, and knowing which algorithm to use for any given task.</a:t>
            </a:r>
          </a:p>
          <a:p>
            <a:endParaRPr lang="en-US" dirty="0"/>
          </a:p>
          <a:p>
            <a:r>
              <a:rPr lang="en-US" dirty="0"/>
              <a:t>There's no shortcut for this; you just have to do a lot of learning to get familiar with lots of different possible approaches.</a:t>
            </a:r>
          </a:p>
          <a:p>
            <a:endParaRPr lang="en-US" dirty="0"/>
          </a:p>
          <a:p>
            <a:r>
              <a:rPr lang="en-US" dirty="0"/>
              <a:t>We'll cover machine learning in the advanced slides for Week 5, and we'll talk more about how to choose the proper algorithm there.</a:t>
            </a:r>
          </a:p>
        </p:txBody>
      </p:sp>
      <p:sp>
        <p:nvSpPr>
          <p:cNvPr id="4" name="Slide Number Placeholder 3">
            <a:extLst>
              <a:ext uri="{FF2B5EF4-FFF2-40B4-BE49-F238E27FC236}">
                <a16:creationId xmlns:a16="http://schemas.microsoft.com/office/drawing/2014/main" id="{8CD40AF5-92AC-46FA-A033-7045526913CA}"/>
              </a:ext>
            </a:extLst>
          </p:cNvPr>
          <p:cNvSpPr>
            <a:spLocks noGrp="1"/>
          </p:cNvSpPr>
          <p:nvPr>
            <p:ph type="sldNum" sz="quarter" idx="12"/>
          </p:nvPr>
        </p:nvSpPr>
        <p:spPr/>
        <p:txBody>
          <a:bodyPr/>
          <a:lstStyle/>
          <a:p>
            <a:fld id="{387BF9F8-7DAC-45C5-972D-12E58EEEE5F6}" type="slidenum">
              <a:rPr lang="en-US" smtClean="0"/>
              <a:t>35</a:t>
            </a:fld>
            <a:endParaRPr lang="en-US"/>
          </a:p>
        </p:txBody>
      </p:sp>
    </p:spTree>
    <p:extLst>
      <p:ext uri="{BB962C8B-B14F-4D97-AF65-F5344CB8AC3E}">
        <p14:creationId xmlns:p14="http://schemas.microsoft.com/office/powerpoint/2010/main" val="272466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1F22-EB15-4086-B108-46EFF0C57A7C}"/>
              </a:ext>
            </a:extLst>
          </p:cNvPr>
          <p:cNvSpPr>
            <a:spLocks noGrp="1"/>
          </p:cNvSpPr>
          <p:nvPr>
            <p:ph type="title"/>
          </p:nvPr>
        </p:nvSpPr>
        <p:spPr/>
        <p:txBody>
          <a:bodyPr/>
          <a:lstStyle/>
          <a:p>
            <a:r>
              <a:rPr lang="en-US" dirty="0"/>
              <a:t>scikit-learn Demo</a:t>
            </a:r>
          </a:p>
        </p:txBody>
      </p:sp>
      <p:sp>
        <p:nvSpPr>
          <p:cNvPr id="3" name="Content Placeholder 2">
            <a:extLst>
              <a:ext uri="{FF2B5EF4-FFF2-40B4-BE49-F238E27FC236}">
                <a16:creationId xmlns:a16="http://schemas.microsoft.com/office/drawing/2014/main" id="{89311009-15C3-4EC4-BCD6-615EFAE5DA4E}"/>
              </a:ext>
            </a:extLst>
          </p:cNvPr>
          <p:cNvSpPr>
            <a:spLocks noGrp="1"/>
          </p:cNvSpPr>
          <p:nvPr>
            <p:ph idx="1"/>
          </p:nvPr>
        </p:nvSpPr>
        <p:spPr/>
        <p:txBody>
          <a:bodyPr/>
          <a:lstStyle/>
          <a:p>
            <a:r>
              <a:rPr lang="en-US" dirty="0"/>
              <a:t>Let's just look at one example to see what the general process looks like.</a:t>
            </a:r>
          </a:p>
          <a:p>
            <a:endParaRPr lang="en-US" dirty="0"/>
          </a:p>
          <a:p>
            <a:r>
              <a:rPr lang="en-US" dirty="0"/>
              <a:t>I've got a grade dataset - five quiz grades and a final exam grade for a set of 145 students - and I want to cluster the data points, to see which groups naturally emerge.</a:t>
            </a:r>
          </a:p>
          <a:p>
            <a:endParaRPr lang="en-US" dirty="0"/>
          </a:p>
          <a:p>
            <a:r>
              <a:rPr lang="en-US" dirty="0"/>
              <a:t>I'll use a clustering algorithm for this, and I'll specifically choose to use K-means clustering.</a:t>
            </a:r>
          </a:p>
        </p:txBody>
      </p:sp>
      <p:sp>
        <p:nvSpPr>
          <p:cNvPr id="4" name="Slide Number Placeholder 3">
            <a:extLst>
              <a:ext uri="{FF2B5EF4-FFF2-40B4-BE49-F238E27FC236}">
                <a16:creationId xmlns:a16="http://schemas.microsoft.com/office/drawing/2014/main" id="{11E22B5F-CCEA-4CAC-A3BC-F2A0DB05C6B2}"/>
              </a:ext>
            </a:extLst>
          </p:cNvPr>
          <p:cNvSpPr>
            <a:spLocks noGrp="1"/>
          </p:cNvSpPr>
          <p:nvPr>
            <p:ph type="sldNum" sz="quarter" idx="12"/>
          </p:nvPr>
        </p:nvSpPr>
        <p:spPr/>
        <p:txBody>
          <a:bodyPr/>
          <a:lstStyle/>
          <a:p>
            <a:fld id="{387BF9F8-7DAC-45C5-972D-12E58EEEE5F6}" type="slidenum">
              <a:rPr lang="en-US" smtClean="0"/>
              <a:t>36</a:t>
            </a:fld>
            <a:endParaRPr lang="en-US"/>
          </a:p>
        </p:txBody>
      </p:sp>
    </p:spTree>
    <p:extLst>
      <p:ext uri="{BB962C8B-B14F-4D97-AF65-F5344CB8AC3E}">
        <p14:creationId xmlns:p14="http://schemas.microsoft.com/office/powerpoint/2010/main" val="3224332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7D8DB-7730-48DA-A34F-50B6EB9B1E5B}"/>
              </a:ext>
            </a:extLst>
          </p:cNvPr>
          <p:cNvSpPr>
            <a:spLocks noGrp="1"/>
          </p:cNvSpPr>
          <p:nvPr>
            <p:ph type="title"/>
          </p:nvPr>
        </p:nvSpPr>
        <p:spPr/>
        <p:txBody>
          <a:bodyPr/>
          <a:lstStyle/>
          <a:p>
            <a:r>
              <a:rPr lang="en-US" dirty="0"/>
              <a:t>Loading Data from a File</a:t>
            </a:r>
          </a:p>
        </p:txBody>
      </p:sp>
      <p:sp>
        <p:nvSpPr>
          <p:cNvPr id="3" name="Content Placeholder 2">
            <a:extLst>
              <a:ext uri="{FF2B5EF4-FFF2-40B4-BE49-F238E27FC236}">
                <a16:creationId xmlns:a16="http://schemas.microsoft.com/office/drawing/2014/main" id="{6348DDAD-EBB6-4D9D-A9CB-12CA18B16AF9}"/>
              </a:ext>
            </a:extLst>
          </p:cNvPr>
          <p:cNvSpPr>
            <a:spLocks noGrp="1"/>
          </p:cNvSpPr>
          <p:nvPr>
            <p:ph idx="1"/>
          </p:nvPr>
        </p:nvSpPr>
        <p:spPr/>
        <p:txBody>
          <a:bodyPr>
            <a:normAutofit fontScale="92500" lnSpcReduction="10000"/>
          </a:bodyPr>
          <a:lstStyle/>
          <a:p>
            <a:r>
              <a:rPr lang="en-US" dirty="0"/>
              <a:t>We'll go over how to load data from files later in the program (in Week 4). For now, we'll just use the built-in csv library to load a spreadsheet into a 2D list.</a:t>
            </a:r>
          </a:p>
          <a:p>
            <a:endParaRPr lang="en-US" dirty="0"/>
          </a:p>
          <a:p>
            <a:r>
              <a:rPr lang="en-US" dirty="0">
                <a:solidFill>
                  <a:srgbClr val="0070C0"/>
                </a:solidFill>
                <a:latin typeface="Consolas" panose="020B0609020204030204" pitchFamily="49" charset="0"/>
              </a:rPr>
              <a:t>import csv</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f = open("grades.csv", "r")</a:t>
            </a:r>
          </a:p>
          <a:p>
            <a:r>
              <a:rPr lang="en-US" dirty="0">
                <a:solidFill>
                  <a:srgbClr val="0070C0"/>
                </a:solidFill>
                <a:latin typeface="Consolas" panose="020B0609020204030204" pitchFamily="49" charset="0"/>
              </a:rPr>
              <a:t>reader = </a:t>
            </a:r>
            <a:r>
              <a:rPr lang="en-US" dirty="0" err="1">
                <a:solidFill>
                  <a:srgbClr val="0070C0"/>
                </a:solidFill>
                <a:latin typeface="Consolas" panose="020B0609020204030204" pitchFamily="49" charset="0"/>
              </a:rPr>
              <a:t>csv.reader</a:t>
            </a:r>
            <a:r>
              <a:rPr lang="en-US" dirty="0">
                <a:solidFill>
                  <a:srgbClr val="0070C0"/>
                </a:solidFill>
                <a:latin typeface="Consolas" panose="020B0609020204030204" pitchFamily="49" charset="0"/>
              </a:rPr>
              <a:t>(f)</a:t>
            </a:r>
          </a:p>
          <a:p>
            <a:r>
              <a:rPr lang="en-US" dirty="0">
                <a:solidFill>
                  <a:srgbClr val="0070C0"/>
                </a:solidFill>
                <a:latin typeface="Consolas" panose="020B0609020204030204" pitchFamily="49" charset="0"/>
              </a:rPr>
              <a:t>data = list(reader)</a:t>
            </a:r>
          </a:p>
          <a:p>
            <a:r>
              <a:rPr lang="en-US" dirty="0" err="1">
                <a:solidFill>
                  <a:srgbClr val="0070C0"/>
                </a:solidFill>
                <a:latin typeface="Consolas" panose="020B0609020204030204" pitchFamily="49" charset="0"/>
              </a:rPr>
              <a:t>f.close</a:t>
            </a:r>
            <a:r>
              <a:rPr lang="en-US" dirty="0">
                <a:solidFill>
                  <a:srgbClr val="0070C0"/>
                </a:solidFill>
                <a:latin typeface="Consolas" panose="020B0609020204030204" pitchFamily="49" charset="0"/>
              </a:rPr>
              <a:t>()</a:t>
            </a:r>
          </a:p>
        </p:txBody>
      </p:sp>
      <p:sp>
        <p:nvSpPr>
          <p:cNvPr id="4" name="Slide Number Placeholder 3">
            <a:extLst>
              <a:ext uri="{FF2B5EF4-FFF2-40B4-BE49-F238E27FC236}">
                <a16:creationId xmlns:a16="http://schemas.microsoft.com/office/drawing/2014/main" id="{DFF45E88-19EC-41D8-93E2-04DAF0D4C814}"/>
              </a:ext>
            </a:extLst>
          </p:cNvPr>
          <p:cNvSpPr>
            <a:spLocks noGrp="1"/>
          </p:cNvSpPr>
          <p:nvPr>
            <p:ph type="sldNum" sz="quarter" idx="12"/>
          </p:nvPr>
        </p:nvSpPr>
        <p:spPr/>
        <p:txBody>
          <a:bodyPr/>
          <a:lstStyle/>
          <a:p>
            <a:fld id="{387BF9F8-7DAC-45C5-972D-12E58EEEE5F6}" type="slidenum">
              <a:rPr lang="en-US" smtClean="0"/>
              <a:t>37</a:t>
            </a:fld>
            <a:endParaRPr lang="en-US"/>
          </a:p>
        </p:txBody>
      </p:sp>
    </p:spTree>
    <p:extLst>
      <p:ext uri="{BB962C8B-B14F-4D97-AF65-F5344CB8AC3E}">
        <p14:creationId xmlns:p14="http://schemas.microsoft.com/office/powerpoint/2010/main" val="469194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F080-475B-441E-98D6-9A246FAC5B44}"/>
              </a:ext>
            </a:extLst>
          </p:cNvPr>
          <p:cNvSpPr>
            <a:spLocks noGrp="1"/>
          </p:cNvSpPr>
          <p:nvPr>
            <p:ph type="title"/>
          </p:nvPr>
        </p:nvSpPr>
        <p:spPr/>
        <p:txBody>
          <a:bodyPr/>
          <a:lstStyle/>
          <a:p>
            <a:r>
              <a:rPr lang="en-US" dirty="0"/>
              <a:t>Running the Algorithm</a:t>
            </a:r>
          </a:p>
        </p:txBody>
      </p:sp>
      <p:sp>
        <p:nvSpPr>
          <p:cNvPr id="3" name="Content Placeholder 2">
            <a:extLst>
              <a:ext uri="{FF2B5EF4-FFF2-40B4-BE49-F238E27FC236}">
                <a16:creationId xmlns:a16="http://schemas.microsoft.com/office/drawing/2014/main" id="{6F943BD9-1D27-45A7-9D87-F61BA1886460}"/>
              </a:ext>
            </a:extLst>
          </p:cNvPr>
          <p:cNvSpPr>
            <a:spLocks noGrp="1"/>
          </p:cNvSpPr>
          <p:nvPr>
            <p:ph idx="1"/>
          </p:nvPr>
        </p:nvSpPr>
        <p:spPr/>
        <p:txBody>
          <a:bodyPr>
            <a:normAutofit fontScale="92500" lnSpcReduction="10000"/>
          </a:bodyPr>
          <a:lstStyle/>
          <a:p>
            <a:r>
              <a:rPr lang="en-US" dirty="0"/>
              <a:t>Next, we need to create a model based on the data.</a:t>
            </a:r>
          </a:p>
          <a:p>
            <a:endParaRPr lang="en-US" dirty="0"/>
          </a:p>
          <a:p>
            <a:r>
              <a:rPr lang="en-US" dirty="0"/>
              <a:t>We'll run the </a:t>
            </a:r>
            <a:r>
              <a:rPr lang="en-US" dirty="0" err="1"/>
              <a:t>KMeans</a:t>
            </a:r>
            <a:r>
              <a:rPr lang="en-US" dirty="0"/>
              <a:t> algorithm and tell it to create three clusters. Then we'll fit that model to the dataset. The resulting model is an object with certain properties.</a:t>
            </a:r>
          </a:p>
          <a:p>
            <a:endParaRPr lang="en-US" dirty="0"/>
          </a:p>
          <a:p>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sklearn.cluster</a:t>
            </a:r>
            <a:r>
              <a:rPr lang="en-US" dirty="0">
                <a:solidFill>
                  <a:srgbClr val="0070C0"/>
                </a:solidFill>
                <a:latin typeface="Consolas" panose="020B0609020204030204" pitchFamily="49" charset="0"/>
              </a:rPr>
              <a:t> import </a:t>
            </a:r>
            <a:r>
              <a:rPr lang="en-US" dirty="0" err="1">
                <a:solidFill>
                  <a:srgbClr val="0070C0"/>
                </a:solidFill>
                <a:latin typeface="Consolas" panose="020B0609020204030204" pitchFamily="49" charset="0"/>
              </a:rPr>
              <a:t>KMeans</a:t>
            </a:r>
            <a:endParaRPr lang="en-US" dirty="0">
              <a:solidFill>
                <a:srgbClr val="0070C0"/>
              </a:solidFill>
              <a:latin typeface="Consolas" panose="020B0609020204030204" pitchFamily="49" charset="0"/>
            </a:endParaRP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model = </a:t>
            </a:r>
            <a:r>
              <a:rPr lang="en-US" dirty="0" err="1">
                <a:solidFill>
                  <a:srgbClr val="0070C0"/>
                </a:solidFill>
                <a:latin typeface="Consolas" panose="020B0609020204030204" pitchFamily="49" charset="0"/>
              </a:rPr>
              <a:t>KMeans</a:t>
            </a:r>
            <a:r>
              <a:rPr lang="en-US" dirty="0">
                <a:solidFill>
                  <a:srgbClr val="0070C0"/>
                </a:solidFill>
                <a:latin typeface="Consolas" panose="020B0609020204030204" pitchFamily="49" charset="0"/>
              </a:rPr>
              <a:t>(</a:t>
            </a:r>
            <a:r>
              <a:rPr lang="en-US" dirty="0" err="1">
                <a:solidFill>
                  <a:srgbClr val="0070C0"/>
                </a:solidFill>
                <a:latin typeface="Consolas" panose="020B0609020204030204" pitchFamily="49" charset="0"/>
              </a:rPr>
              <a:t>n_clusters</a:t>
            </a:r>
            <a:r>
              <a:rPr lang="en-US" dirty="0">
                <a:solidFill>
                  <a:srgbClr val="0070C0"/>
                </a:solidFill>
                <a:latin typeface="Consolas" panose="020B0609020204030204" pitchFamily="49" charset="0"/>
              </a:rPr>
              <a:t>=3).fit(data)</a:t>
            </a:r>
          </a:p>
        </p:txBody>
      </p:sp>
      <p:sp>
        <p:nvSpPr>
          <p:cNvPr id="4" name="Slide Number Placeholder 3">
            <a:extLst>
              <a:ext uri="{FF2B5EF4-FFF2-40B4-BE49-F238E27FC236}">
                <a16:creationId xmlns:a16="http://schemas.microsoft.com/office/drawing/2014/main" id="{27D66BD3-8E81-4CC4-8AA9-4AFD6512BC03}"/>
              </a:ext>
            </a:extLst>
          </p:cNvPr>
          <p:cNvSpPr>
            <a:spLocks noGrp="1"/>
          </p:cNvSpPr>
          <p:nvPr>
            <p:ph type="sldNum" sz="quarter" idx="12"/>
          </p:nvPr>
        </p:nvSpPr>
        <p:spPr/>
        <p:txBody>
          <a:bodyPr/>
          <a:lstStyle/>
          <a:p>
            <a:fld id="{387BF9F8-7DAC-45C5-972D-12E58EEEE5F6}" type="slidenum">
              <a:rPr lang="en-US" smtClean="0"/>
              <a:t>38</a:t>
            </a:fld>
            <a:endParaRPr lang="en-US"/>
          </a:p>
        </p:txBody>
      </p:sp>
    </p:spTree>
    <p:extLst>
      <p:ext uri="{BB962C8B-B14F-4D97-AF65-F5344CB8AC3E}">
        <p14:creationId xmlns:p14="http://schemas.microsoft.com/office/powerpoint/2010/main" val="3885896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0D4D0-7724-416C-A6F5-7850155DD314}"/>
              </a:ext>
            </a:extLst>
          </p:cNvPr>
          <p:cNvSpPr>
            <a:spLocks noGrp="1"/>
          </p:cNvSpPr>
          <p:nvPr>
            <p:ph type="title"/>
          </p:nvPr>
        </p:nvSpPr>
        <p:spPr/>
        <p:txBody>
          <a:bodyPr/>
          <a:lstStyle/>
          <a:p>
            <a:r>
              <a:rPr lang="en-US" dirty="0"/>
              <a:t>scikit-learn Model Properties</a:t>
            </a:r>
          </a:p>
        </p:txBody>
      </p:sp>
      <p:sp>
        <p:nvSpPr>
          <p:cNvPr id="3" name="Content Placeholder 2">
            <a:extLst>
              <a:ext uri="{FF2B5EF4-FFF2-40B4-BE49-F238E27FC236}">
                <a16:creationId xmlns:a16="http://schemas.microsoft.com/office/drawing/2014/main" id="{8D33F36F-4F14-4579-8186-CD09265102A9}"/>
              </a:ext>
            </a:extLst>
          </p:cNvPr>
          <p:cNvSpPr>
            <a:spLocks noGrp="1"/>
          </p:cNvSpPr>
          <p:nvPr>
            <p:ph idx="1"/>
          </p:nvPr>
        </p:nvSpPr>
        <p:spPr/>
        <p:txBody>
          <a:bodyPr>
            <a:normAutofit/>
          </a:bodyPr>
          <a:lstStyle/>
          <a:p>
            <a:r>
              <a:rPr lang="en-US" dirty="0"/>
              <a:t>For example, you can check what the average scores of the three clusters are by looking at the </a:t>
            </a:r>
            <a:r>
              <a:rPr lang="en-US" dirty="0" err="1">
                <a:solidFill>
                  <a:srgbClr val="0070C0"/>
                </a:solidFill>
                <a:latin typeface="Consolas" panose="020B0609020204030204" pitchFamily="49" charset="0"/>
              </a:rPr>
              <a:t>cluster_centers</a:t>
            </a:r>
            <a:r>
              <a:rPr lang="en-US" dirty="0">
                <a:solidFill>
                  <a:srgbClr val="0070C0"/>
                </a:solidFill>
                <a:latin typeface="Consolas" panose="020B0609020204030204" pitchFamily="49" charset="0"/>
              </a:rPr>
              <a:t>_</a:t>
            </a:r>
            <a:r>
              <a:rPr lang="en-US" dirty="0"/>
              <a:t> property. The first five numbers are quiz scores, and the last is a final exam score.</a:t>
            </a:r>
          </a:p>
          <a:p>
            <a:endParaRPr lang="en-US" dirty="0"/>
          </a:p>
          <a:p>
            <a:r>
              <a:rPr lang="en-US" dirty="0" err="1">
                <a:solidFill>
                  <a:srgbClr val="0070C0"/>
                </a:solidFill>
                <a:latin typeface="Consolas" panose="020B0609020204030204" pitchFamily="49" charset="0"/>
              </a:rPr>
              <a:t>model.cluster_centers</a:t>
            </a:r>
            <a:r>
              <a:rPr lang="en-US" dirty="0">
                <a:solidFill>
                  <a:srgbClr val="0070C0"/>
                </a:solidFill>
                <a:latin typeface="Consolas" panose="020B0609020204030204" pitchFamily="49" charset="0"/>
              </a:rPr>
              <a:t>_</a:t>
            </a:r>
          </a:p>
          <a:p>
            <a:r>
              <a:rPr lang="en-US" dirty="0">
                <a:solidFill>
                  <a:srgbClr val="008000"/>
                </a:solidFill>
                <a:latin typeface="Consolas" panose="020B0609020204030204" pitchFamily="49" charset="0"/>
              </a:rPr>
              <a:t># [[89.4271 94.4223 91.5873 95.2281 91.7184 87.7427]</a:t>
            </a:r>
          </a:p>
          <a:p>
            <a:r>
              <a:rPr lang="en-US" dirty="0">
                <a:solidFill>
                  <a:srgbClr val="008000"/>
                </a:solidFill>
                <a:latin typeface="Consolas" panose="020B0609020204030204" pitchFamily="49" charset="0"/>
              </a:rPr>
              <a:t>#  [61.7857 81.7857 48.9285 80.6428 66.4285 63.5   ]</a:t>
            </a:r>
          </a:p>
          <a:p>
            <a:r>
              <a:rPr lang="en-US" dirty="0">
                <a:solidFill>
                  <a:srgbClr val="008000"/>
                </a:solidFill>
                <a:latin typeface="Consolas" panose="020B0609020204030204" pitchFamily="49" charset="0"/>
              </a:rPr>
              <a:t>#  [87.1    89.7    66.2857 90.6285 90.7142 79.    ]]</a:t>
            </a:r>
            <a:endParaRPr lang="en-US" dirty="0"/>
          </a:p>
          <a:p>
            <a:endParaRPr lang="en-US" dirty="0"/>
          </a:p>
        </p:txBody>
      </p:sp>
      <p:sp>
        <p:nvSpPr>
          <p:cNvPr id="4" name="Slide Number Placeholder 3">
            <a:extLst>
              <a:ext uri="{FF2B5EF4-FFF2-40B4-BE49-F238E27FC236}">
                <a16:creationId xmlns:a16="http://schemas.microsoft.com/office/drawing/2014/main" id="{C51B926A-D6F7-448F-9FA5-DED593865905}"/>
              </a:ext>
            </a:extLst>
          </p:cNvPr>
          <p:cNvSpPr>
            <a:spLocks noGrp="1"/>
          </p:cNvSpPr>
          <p:nvPr>
            <p:ph type="sldNum" sz="quarter" idx="12"/>
          </p:nvPr>
        </p:nvSpPr>
        <p:spPr/>
        <p:txBody>
          <a:bodyPr/>
          <a:lstStyle/>
          <a:p>
            <a:fld id="{387BF9F8-7DAC-45C5-972D-12E58EEEE5F6}" type="slidenum">
              <a:rPr lang="en-US" smtClean="0"/>
              <a:t>39</a:t>
            </a:fld>
            <a:endParaRPr lang="en-US"/>
          </a:p>
        </p:txBody>
      </p:sp>
    </p:spTree>
    <p:extLst>
      <p:ext uri="{BB962C8B-B14F-4D97-AF65-F5344CB8AC3E}">
        <p14:creationId xmlns:p14="http://schemas.microsoft.com/office/powerpoint/2010/main" val="182955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9303DE-125A-49D9-BD52-E158D004F3E1}"/>
              </a:ext>
            </a:extLst>
          </p:cNvPr>
          <p:cNvSpPr>
            <a:spLocks noGrp="1"/>
          </p:cNvSpPr>
          <p:nvPr>
            <p:ph type="title"/>
          </p:nvPr>
        </p:nvSpPr>
        <p:spPr/>
        <p:txBody>
          <a:bodyPr/>
          <a:lstStyle/>
          <a:p>
            <a:r>
              <a:rPr lang="en-US" dirty="0"/>
              <a:t>Using External Modules</a:t>
            </a:r>
          </a:p>
        </p:txBody>
      </p:sp>
      <p:sp>
        <p:nvSpPr>
          <p:cNvPr id="5" name="Text Placeholder 4">
            <a:extLst>
              <a:ext uri="{FF2B5EF4-FFF2-40B4-BE49-F238E27FC236}">
                <a16:creationId xmlns:a16="http://schemas.microsoft.com/office/drawing/2014/main" id="{3B0E3B17-49A9-4D79-8F67-FC2018DE3085}"/>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BBB5A044-093E-421E-850C-9A38BE99FFD7}"/>
              </a:ext>
            </a:extLst>
          </p:cNvPr>
          <p:cNvSpPr>
            <a:spLocks noGrp="1"/>
          </p:cNvSpPr>
          <p:nvPr>
            <p:ph type="sldNum" sz="quarter" idx="12"/>
          </p:nvPr>
        </p:nvSpPr>
        <p:spPr/>
        <p:txBody>
          <a:bodyPr/>
          <a:lstStyle/>
          <a:p>
            <a:fld id="{387BF9F8-7DAC-45C5-972D-12E58EEEE5F6}" type="slidenum">
              <a:rPr lang="en-US" smtClean="0"/>
              <a:t>4</a:t>
            </a:fld>
            <a:endParaRPr lang="en-US"/>
          </a:p>
        </p:txBody>
      </p:sp>
    </p:spTree>
    <p:extLst>
      <p:ext uri="{BB962C8B-B14F-4D97-AF65-F5344CB8AC3E}">
        <p14:creationId xmlns:p14="http://schemas.microsoft.com/office/powerpoint/2010/main" val="1368611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2472-414E-4E20-8708-57C0D84DAE95}"/>
              </a:ext>
            </a:extLst>
          </p:cNvPr>
          <p:cNvSpPr>
            <a:spLocks noGrp="1"/>
          </p:cNvSpPr>
          <p:nvPr>
            <p:ph type="title"/>
          </p:nvPr>
        </p:nvSpPr>
        <p:spPr/>
        <p:txBody>
          <a:bodyPr/>
          <a:lstStyle/>
          <a:p>
            <a:r>
              <a:rPr lang="en-US" dirty="0"/>
              <a:t>scikit-learn Model Properties</a:t>
            </a:r>
          </a:p>
        </p:txBody>
      </p:sp>
      <p:sp>
        <p:nvSpPr>
          <p:cNvPr id="3" name="Content Placeholder 2">
            <a:extLst>
              <a:ext uri="{FF2B5EF4-FFF2-40B4-BE49-F238E27FC236}">
                <a16:creationId xmlns:a16="http://schemas.microsoft.com/office/drawing/2014/main" id="{2E1A983B-5328-4A45-8A82-BDFA6E15C8D2}"/>
              </a:ext>
            </a:extLst>
          </p:cNvPr>
          <p:cNvSpPr>
            <a:spLocks noGrp="1"/>
          </p:cNvSpPr>
          <p:nvPr>
            <p:ph idx="1"/>
          </p:nvPr>
        </p:nvSpPr>
        <p:spPr/>
        <p:txBody>
          <a:bodyPr>
            <a:normAutofit fontScale="70000" lnSpcReduction="20000"/>
          </a:bodyPr>
          <a:lstStyle/>
          <a:p>
            <a:r>
              <a:rPr lang="en-US" dirty="0"/>
              <a:t>How many students are in each cluster? You can check that by looking at the labels_ property. This shows which cluster label was assigned to each data point. By turning the labels list into a list and running the count method, you can check how many students are in each group.</a:t>
            </a:r>
          </a:p>
          <a:p>
            <a:endParaRPr lang="en-US" dirty="0"/>
          </a:p>
          <a:p>
            <a:pPr>
              <a:spcBef>
                <a:spcPts val="600"/>
              </a:spcBef>
            </a:pPr>
            <a:r>
              <a:rPr lang="en-US" dirty="0" err="1">
                <a:solidFill>
                  <a:srgbClr val="0070C0"/>
                </a:solidFill>
                <a:latin typeface="Consolas" panose="020B0609020204030204" pitchFamily="49" charset="0"/>
              </a:rPr>
              <a:t>model.labels</a:t>
            </a:r>
            <a:r>
              <a:rPr lang="en-US" dirty="0">
                <a:solidFill>
                  <a:srgbClr val="0070C0"/>
                </a:solidFill>
                <a:latin typeface="Consolas" panose="020B0609020204030204" pitchFamily="49" charset="0"/>
              </a:rPr>
              <a:t>_</a:t>
            </a:r>
          </a:p>
          <a:p>
            <a:pPr>
              <a:spcBef>
                <a:spcPts val="600"/>
              </a:spcBef>
            </a:pPr>
            <a:r>
              <a:rPr lang="en-US" dirty="0">
                <a:solidFill>
                  <a:srgbClr val="008000"/>
                </a:solidFill>
                <a:latin typeface="Consolas" panose="020B0609020204030204" pitchFamily="49" charset="0"/>
              </a:rPr>
              <a:t># [0 2 0 0 0 2 0 2 0 2 0 0 2 2 0 0 0 0 2 2 0 0 0 0 0 0 0 2 2 0 0 2 2 2 1 2 0</a:t>
            </a:r>
          </a:p>
          <a:p>
            <a:pPr>
              <a:spcBef>
                <a:spcPts val="600"/>
              </a:spcBef>
            </a:pPr>
            <a:r>
              <a:rPr lang="en-US" dirty="0">
                <a:solidFill>
                  <a:srgbClr val="008000"/>
                </a:solidFill>
                <a:latin typeface="Consolas" panose="020B0609020204030204" pitchFamily="49" charset="0"/>
              </a:rPr>
              <a:t>#  0 0 0 2 2 0 0 2 0 0 1 2 0 0 0 2 0 0 0 0 0 1 0 2 0 0 0 0 0 2 0 0 0 0 1 0 2</a:t>
            </a:r>
          </a:p>
          <a:p>
            <a:pPr>
              <a:spcBef>
                <a:spcPts val="600"/>
              </a:spcBef>
            </a:pPr>
            <a:r>
              <a:rPr lang="en-US" dirty="0">
                <a:solidFill>
                  <a:srgbClr val="008000"/>
                </a:solidFill>
                <a:latin typeface="Consolas" panose="020B0609020204030204" pitchFamily="49" charset="0"/>
              </a:rPr>
              <a:t>#  0 0 1 0 0 0 0 0 0 0 0 0 1 0 0 2 0 0 0 0 0 2 0 0 2 2 0 0 0 0 0 0 0 0 2 0 0</a:t>
            </a:r>
          </a:p>
          <a:p>
            <a:pPr>
              <a:spcBef>
                <a:spcPts val="600"/>
              </a:spcBef>
            </a:pPr>
            <a:r>
              <a:rPr lang="en-US" dirty="0">
                <a:solidFill>
                  <a:srgbClr val="008000"/>
                </a:solidFill>
                <a:latin typeface="Consolas" panose="020B0609020204030204" pitchFamily="49" charset="0"/>
              </a:rPr>
              <a:t>#  0 0 0 0 2 0 0 0 0 2 0 0 0 0 2 2 1 0 2 2 0 0 2 0 0 0 0 0 0 0 2 0 0 0]</a:t>
            </a:r>
          </a:p>
          <a:p>
            <a:pPr>
              <a:spcBef>
                <a:spcPts val="600"/>
              </a:spcBef>
            </a:pP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L = list(</a:t>
            </a:r>
            <a:r>
              <a:rPr lang="en-US" dirty="0" err="1">
                <a:solidFill>
                  <a:srgbClr val="0070C0"/>
                </a:solidFill>
                <a:latin typeface="Consolas" panose="020B0609020204030204" pitchFamily="49" charset="0"/>
              </a:rPr>
              <a:t>model.labels</a:t>
            </a:r>
            <a:r>
              <a:rPr lang="en-US" dirty="0">
                <a:solidFill>
                  <a:srgbClr val="0070C0"/>
                </a:solidFill>
                <a:latin typeface="Consolas" panose="020B0609020204030204" pitchFamily="49" charset="0"/>
              </a:rPr>
              <a:t>_)</a:t>
            </a:r>
          </a:p>
          <a:p>
            <a:pPr>
              <a:spcBef>
                <a:spcPts val="600"/>
              </a:spcBef>
            </a:pPr>
            <a:r>
              <a:rPr lang="en-US" dirty="0" err="1">
                <a:solidFill>
                  <a:srgbClr val="0070C0"/>
                </a:solidFill>
                <a:latin typeface="Consolas" panose="020B0609020204030204" pitchFamily="49" charset="0"/>
              </a:rPr>
              <a:t>L.count</a:t>
            </a:r>
            <a:r>
              <a:rPr lang="en-US" dirty="0">
                <a:solidFill>
                  <a:srgbClr val="0070C0"/>
                </a:solidFill>
                <a:latin typeface="Consolas" panose="020B0609020204030204" pitchFamily="49" charset="0"/>
              </a:rPr>
              <a:t>(0) </a:t>
            </a:r>
            <a:r>
              <a:rPr lang="en-US" dirty="0">
                <a:solidFill>
                  <a:srgbClr val="008000"/>
                </a:solidFill>
                <a:latin typeface="Consolas" panose="020B0609020204030204" pitchFamily="49" charset="0"/>
              </a:rPr>
              <a:t># 103</a:t>
            </a:r>
          </a:p>
          <a:p>
            <a:pPr>
              <a:spcBef>
                <a:spcPts val="600"/>
              </a:spcBef>
            </a:pPr>
            <a:r>
              <a:rPr lang="en-US" dirty="0" err="1">
                <a:solidFill>
                  <a:srgbClr val="0070C0"/>
                </a:solidFill>
                <a:latin typeface="Consolas" panose="020B0609020204030204" pitchFamily="49" charset="0"/>
              </a:rPr>
              <a:t>L.count</a:t>
            </a:r>
            <a:r>
              <a:rPr lang="en-US" dirty="0">
                <a:solidFill>
                  <a:srgbClr val="0070C0"/>
                </a:solidFill>
                <a:latin typeface="Consolas" panose="020B0609020204030204" pitchFamily="49" charset="0"/>
              </a:rPr>
              <a:t>(1) </a:t>
            </a:r>
            <a:r>
              <a:rPr lang="en-US" dirty="0">
                <a:solidFill>
                  <a:srgbClr val="008000"/>
                </a:solidFill>
                <a:latin typeface="Consolas" panose="020B0609020204030204" pitchFamily="49" charset="0"/>
              </a:rPr>
              <a:t># 7</a:t>
            </a:r>
          </a:p>
          <a:p>
            <a:pPr>
              <a:spcBef>
                <a:spcPts val="600"/>
              </a:spcBef>
            </a:pPr>
            <a:r>
              <a:rPr lang="en-US" dirty="0" err="1">
                <a:solidFill>
                  <a:srgbClr val="0070C0"/>
                </a:solidFill>
                <a:latin typeface="Consolas" panose="020B0609020204030204" pitchFamily="49" charset="0"/>
              </a:rPr>
              <a:t>L.count</a:t>
            </a:r>
            <a:r>
              <a:rPr lang="en-US" dirty="0">
                <a:solidFill>
                  <a:srgbClr val="0070C0"/>
                </a:solidFill>
                <a:latin typeface="Consolas" panose="020B0609020204030204" pitchFamily="49" charset="0"/>
              </a:rPr>
              <a:t>(2) </a:t>
            </a:r>
            <a:r>
              <a:rPr lang="en-US" dirty="0">
                <a:solidFill>
                  <a:srgbClr val="008000"/>
                </a:solidFill>
                <a:latin typeface="Consolas" panose="020B0609020204030204" pitchFamily="49" charset="0"/>
              </a:rPr>
              <a:t># 35</a:t>
            </a:r>
          </a:p>
        </p:txBody>
      </p:sp>
      <p:sp>
        <p:nvSpPr>
          <p:cNvPr id="4" name="Slide Number Placeholder 3">
            <a:extLst>
              <a:ext uri="{FF2B5EF4-FFF2-40B4-BE49-F238E27FC236}">
                <a16:creationId xmlns:a16="http://schemas.microsoft.com/office/drawing/2014/main" id="{E78D0B63-985B-47B5-8C34-650257C0C489}"/>
              </a:ext>
            </a:extLst>
          </p:cNvPr>
          <p:cNvSpPr>
            <a:spLocks noGrp="1"/>
          </p:cNvSpPr>
          <p:nvPr>
            <p:ph type="sldNum" sz="quarter" idx="12"/>
          </p:nvPr>
        </p:nvSpPr>
        <p:spPr/>
        <p:txBody>
          <a:bodyPr/>
          <a:lstStyle/>
          <a:p>
            <a:fld id="{387BF9F8-7DAC-45C5-972D-12E58EEEE5F6}" type="slidenum">
              <a:rPr lang="en-US" smtClean="0"/>
              <a:t>40</a:t>
            </a:fld>
            <a:endParaRPr lang="en-US"/>
          </a:p>
        </p:txBody>
      </p:sp>
    </p:spTree>
    <p:extLst>
      <p:ext uri="{BB962C8B-B14F-4D97-AF65-F5344CB8AC3E}">
        <p14:creationId xmlns:p14="http://schemas.microsoft.com/office/powerpoint/2010/main" val="15583372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DAEC-63D6-4149-B820-BB20361538EE}"/>
              </a:ext>
            </a:extLst>
          </p:cNvPr>
          <p:cNvSpPr>
            <a:spLocks noGrp="1"/>
          </p:cNvSpPr>
          <p:nvPr>
            <p:ph type="title"/>
          </p:nvPr>
        </p:nvSpPr>
        <p:spPr/>
        <p:txBody>
          <a:bodyPr/>
          <a:lstStyle/>
          <a:p>
            <a:r>
              <a:rPr lang="en-US" dirty="0"/>
              <a:t>scikit-learn Model Functions</a:t>
            </a:r>
          </a:p>
        </p:txBody>
      </p:sp>
      <p:sp>
        <p:nvSpPr>
          <p:cNvPr id="3" name="Content Placeholder 2">
            <a:extLst>
              <a:ext uri="{FF2B5EF4-FFF2-40B4-BE49-F238E27FC236}">
                <a16:creationId xmlns:a16="http://schemas.microsoft.com/office/drawing/2014/main" id="{FDB2E593-0FD6-4984-A942-10C949DEDC86}"/>
              </a:ext>
            </a:extLst>
          </p:cNvPr>
          <p:cNvSpPr>
            <a:spLocks noGrp="1"/>
          </p:cNvSpPr>
          <p:nvPr>
            <p:ph idx="1"/>
          </p:nvPr>
        </p:nvSpPr>
        <p:spPr/>
        <p:txBody>
          <a:bodyPr>
            <a:normAutofit/>
          </a:bodyPr>
          <a:lstStyle/>
          <a:p>
            <a:r>
              <a:rPr lang="en-US" dirty="0"/>
              <a:t>Finally, if you want to use this model to put a new data point into one of the clusters, use the predict method.</a:t>
            </a:r>
          </a:p>
          <a:p>
            <a:endParaRPr lang="en-US" dirty="0"/>
          </a:p>
          <a:p>
            <a:r>
              <a:rPr lang="en-US" dirty="0"/>
              <a:t>Predict takes a list of data points, so put the single data point in another list. The result is the cluster that the student is assigned to.</a:t>
            </a:r>
          </a:p>
          <a:p>
            <a:endParaRPr lang="en-US" dirty="0"/>
          </a:p>
          <a:p>
            <a:r>
              <a:rPr lang="en-US" dirty="0">
                <a:solidFill>
                  <a:srgbClr val="0070C0"/>
                </a:solidFill>
                <a:latin typeface="Consolas" panose="020B0609020204030204" pitchFamily="49" charset="0"/>
              </a:rPr>
              <a:t>student = [60, 70, 75, 80, 85, 87]</a:t>
            </a:r>
          </a:p>
          <a:p>
            <a:r>
              <a:rPr lang="en-US" dirty="0" err="1">
                <a:solidFill>
                  <a:srgbClr val="0070C0"/>
                </a:solidFill>
                <a:latin typeface="Consolas" panose="020B0609020204030204" pitchFamily="49" charset="0"/>
              </a:rPr>
              <a:t>model.predict</a:t>
            </a:r>
            <a:r>
              <a:rPr lang="en-US" dirty="0">
                <a:solidFill>
                  <a:srgbClr val="0070C0"/>
                </a:solidFill>
                <a:latin typeface="Consolas" panose="020B0609020204030204" pitchFamily="49" charset="0"/>
              </a:rPr>
              <a:t>([student]) </a:t>
            </a:r>
            <a:r>
              <a:rPr lang="en-US" dirty="0">
                <a:solidFill>
                  <a:srgbClr val="008000"/>
                </a:solidFill>
                <a:latin typeface="Consolas" panose="020B0609020204030204" pitchFamily="49" charset="0"/>
              </a:rPr>
              <a:t># [2]</a:t>
            </a:r>
          </a:p>
          <a:p>
            <a:endParaRPr lang="en-US" dirty="0"/>
          </a:p>
        </p:txBody>
      </p:sp>
      <p:sp>
        <p:nvSpPr>
          <p:cNvPr id="4" name="Slide Number Placeholder 3">
            <a:extLst>
              <a:ext uri="{FF2B5EF4-FFF2-40B4-BE49-F238E27FC236}">
                <a16:creationId xmlns:a16="http://schemas.microsoft.com/office/drawing/2014/main" id="{8095FCA5-CFF2-43BC-881D-C3A871717305}"/>
              </a:ext>
            </a:extLst>
          </p:cNvPr>
          <p:cNvSpPr>
            <a:spLocks noGrp="1"/>
          </p:cNvSpPr>
          <p:nvPr>
            <p:ph type="sldNum" sz="quarter" idx="12"/>
          </p:nvPr>
        </p:nvSpPr>
        <p:spPr/>
        <p:txBody>
          <a:bodyPr/>
          <a:lstStyle/>
          <a:p>
            <a:fld id="{387BF9F8-7DAC-45C5-972D-12E58EEEE5F6}" type="slidenum">
              <a:rPr lang="en-US" smtClean="0"/>
              <a:t>41</a:t>
            </a:fld>
            <a:endParaRPr lang="en-US"/>
          </a:p>
        </p:txBody>
      </p:sp>
    </p:spTree>
    <p:extLst>
      <p:ext uri="{BB962C8B-B14F-4D97-AF65-F5344CB8AC3E}">
        <p14:creationId xmlns:p14="http://schemas.microsoft.com/office/powerpoint/2010/main" val="1464056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8AF6-54D5-41F8-8292-37BF731BE2D6}"/>
              </a:ext>
            </a:extLst>
          </p:cNvPr>
          <p:cNvSpPr>
            <a:spLocks noGrp="1"/>
          </p:cNvSpPr>
          <p:nvPr>
            <p:ph type="title"/>
          </p:nvPr>
        </p:nvSpPr>
        <p:spPr/>
        <p:txBody>
          <a:bodyPr/>
          <a:lstStyle/>
          <a:p>
            <a:r>
              <a:rPr lang="en-US" dirty="0"/>
              <a:t>OpenCV</a:t>
            </a:r>
          </a:p>
        </p:txBody>
      </p:sp>
      <p:sp>
        <p:nvSpPr>
          <p:cNvPr id="3" name="Content Placeholder 2">
            <a:extLst>
              <a:ext uri="{FF2B5EF4-FFF2-40B4-BE49-F238E27FC236}">
                <a16:creationId xmlns:a16="http://schemas.microsoft.com/office/drawing/2014/main" id="{A89480CC-3ABB-451B-8F5D-34B065A888FC}"/>
              </a:ext>
            </a:extLst>
          </p:cNvPr>
          <p:cNvSpPr>
            <a:spLocks noGrp="1"/>
          </p:cNvSpPr>
          <p:nvPr>
            <p:ph idx="1"/>
          </p:nvPr>
        </p:nvSpPr>
        <p:spPr/>
        <p:txBody>
          <a:bodyPr>
            <a:normAutofit fontScale="92500" lnSpcReduction="10000"/>
          </a:bodyPr>
          <a:lstStyle/>
          <a:p>
            <a:r>
              <a:rPr lang="en-US" dirty="0"/>
              <a:t>The OpenCV library is a good choice if you want to do machine learning with images. CV in this case stands for computer vision.</a:t>
            </a:r>
          </a:p>
          <a:p>
            <a:endParaRPr lang="en-US" dirty="0"/>
          </a:p>
          <a:p>
            <a:r>
              <a:rPr lang="en-US" dirty="0"/>
              <a:t>You can install it under the name </a:t>
            </a:r>
            <a:r>
              <a:rPr lang="en-US" dirty="0" err="1"/>
              <a:t>opencv</a:t>
            </a:r>
            <a:r>
              <a:rPr lang="en-US" dirty="0"/>
              <a:t>-python, then import it with the name cv2. Usually this gets aliased to cv.</a:t>
            </a:r>
          </a:p>
          <a:p>
            <a:endParaRPr lang="en-US" dirty="0"/>
          </a:p>
          <a:p>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opencv</a:t>
            </a:r>
            <a:r>
              <a:rPr lang="en-US" dirty="0">
                <a:solidFill>
                  <a:srgbClr val="0070C0"/>
                </a:solidFill>
                <a:latin typeface="Consolas" panose="020B0609020204030204" pitchFamily="49" charset="0"/>
              </a:rPr>
              <a:t>-python</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import cv2 as cv</a:t>
            </a:r>
          </a:p>
        </p:txBody>
      </p:sp>
      <p:sp>
        <p:nvSpPr>
          <p:cNvPr id="4" name="Slide Number Placeholder 3">
            <a:extLst>
              <a:ext uri="{FF2B5EF4-FFF2-40B4-BE49-F238E27FC236}">
                <a16:creationId xmlns:a16="http://schemas.microsoft.com/office/drawing/2014/main" id="{14530E9F-A02B-45F2-88EB-3A13EB008453}"/>
              </a:ext>
            </a:extLst>
          </p:cNvPr>
          <p:cNvSpPr>
            <a:spLocks noGrp="1"/>
          </p:cNvSpPr>
          <p:nvPr>
            <p:ph type="sldNum" sz="quarter" idx="12"/>
          </p:nvPr>
        </p:nvSpPr>
        <p:spPr/>
        <p:txBody>
          <a:bodyPr/>
          <a:lstStyle/>
          <a:p>
            <a:fld id="{387BF9F8-7DAC-45C5-972D-12E58EEEE5F6}" type="slidenum">
              <a:rPr lang="en-US" smtClean="0"/>
              <a:t>42</a:t>
            </a:fld>
            <a:endParaRPr lang="en-US"/>
          </a:p>
        </p:txBody>
      </p:sp>
    </p:spTree>
    <p:extLst>
      <p:ext uri="{BB962C8B-B14F-4D97-AF65-F5344CB8AC3E}">
        <p14:creationId xmlns:p14="http://schemas.microsoft.com/office/powerpoint/2010/main" val="1805509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AFBC-6652-4C37-A81E-A5644BD7BA54}"/>
              </a:ext>
            </a:extLst>
          </p:cNvPr>
          <p:cNvSpPr>
            <a:spLocks noGrp="1"/>
          </p:cNvSpPr>
          <p:nvPr>
            <p:ph type="title"/>
          </p:nvPr>
        </p:nvSpPr>
        <p:spPr/>
        <p:txBody>
          <a:bodyPr/>
          <a:lstStyle/>
          <a:p>
            <a:r>
              <a:rPr lang="en-US" dirty="0"/>
              <a:t>OpenCV Example</a:t>
            </a:r>
          </a:p>
        </p:txBody>
      </p:sp>
      <p:sp>
        <p:nvSpPr>
          <p:cNvPr id="3" name="Content Placeholder 2">
            <a:extLst>
              <a:ext uri="{FF2B5EF4-FFF2-40B4-BE49-F238E27FC236}">
                <a16:creationId xmlns:a16="http://schemas.microsoft.com/office/drawing/2014/main" id="{B6D6FC52-6F96-42BC-B8DB-18DF6E747AD2}"/>
              </a:ext>
            </a:extLst>
          </p:cNvPr>
          <p:cNvSpPr>
            <a:spLocks noGrp="1"/>
          </p:cNvSpPr>
          <p:nvPr>
            <p:ph sz="half" idx="1"/>
          </p:nvPr>
        </p:nvSpPr>
        <p:spPr/>
        <p:txBody>
          <a:bodyPr>
            <a:normAutofit fontScale="85000" lnSpcReduction="20000"/>
          </a:bodyPr>
          <a:lstStyle/>
          <a:p>
            <a:r>
              <a:rPr lang="en-US" dirty="0"/>
              <a:t>OpenCV lets you load images and recognize features in them, like lines, or corners, or digits.</a:t>
            </a:r>
          </a:p>
          <a:p>
            <a:endParaRPr lang="en-US" dirty="0"/>
          </a:p>
          <a:p>
            <a:r>
              <a:rPr lang="en-US" dirty="0"/>
              <a:t>For example, let's say I want to detect edges in an image. First, I can load an image with </a:t>
            </a:r>
            <a:r>
              <a:rPr lang="en-US" dirty="0" err="1"/>
              <a:t>imread</a:t>
            </a:r>
            <a:r>
              <a:rPr lang="en-US" dirty="0"/>
              <a:t>.</a:t>
            </a:r>
          </a:p>
          <a:p>
            <a:endParaRPr lang="en-US" dirty="0"/>
          </a:p>
          <a:p>
            <a:r>
              <a:rPr lang="en-US" dirty="0"/>
              <a:t>I can check that image with </a:t>
            </a:r>
            <a:r>
              <a:rPr lang="en-US" dirty="0" err="1"/>
              <a:t>imshow</a:t>
            </a:r>
            <a:r>
              <a:rPr lang="en-US" dirty="0"/>
              <a:t> too if I want to! But I have to set up a line of code afterwards so that the program knows to keep the window open and close it when you press x.</a:t>
            </a:r>
          </a:p>
        </p:txBody>
      </p:sp>
      <p:sp>
        <p:nvSpPr>
          <p:cNvPr id="4" name="Content Placeholder 3">
            <a:extLst>
              <a:ext uri="{FF2B5EF4-FFF2-40B4-BE49-F238E27FC236}">
                <a16:creationId xmlns:a16="http://schemas.microsoft.com/office/drawing/2014/main" id="{A5492FB5-C207-4719-8B68-5ACA57898CF8}"/>
              </a:ext>
            </a:extLst>
          </p:cNvPr>
          <p:cNvSpPr>
            <a:spLocks noGrp="1"/>
          </p:cNvSpPr>
          <p:nvPr>
            <p:ph sz="half" idx="2"/>
          </p:nvPr>
        </p:nvSpPr>
        <p:spPr/>
        <p:txBody>
          <a:bodyPr>
            <a:normAutofit fontScale="85000" lnSpcReduction="20000"/>
          </a:bodyPr>
          <a:lstStyle/>
          <a:p>
            <a:r>
              <a:rPr lang="en-US" dirty="0">
                <a:solidFill>
                  <a:srgbClr val="0070C0"/>
                </a:solidFill>
                <a:latin typeface="Consolas" panose="020B0609020204030204" pitchFamily="49" charset="0"/>
              </a:rPr>
              <a:t>import cv2 as cv</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cv.imread</a:t>
            </a:r>
            <a:r>
              <a:rPr lang="en-US" dirty="0">
                <a:solidFill>
                  <a:srgbClr val="0070C0"/>
                </a:solidFill>
                <a:latin typeface="Consolas" panose="020B0609020204030204" pitchFamily="49" charset="0"/>
              </a:rPr>
              <a:t>("dog.jpg")</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cv.imshow</a:t>
            </a:r>
            <a:r>
              <a:rPr lang="en-US" dirty="0">
                <a:solidFill>
                  <a:srgbClr val="0070C0"/>
                </a:solidFill>
                <a:latin typeface="Consolas" panose="020B0609020204030204" pitchFamily="49" charset="0"/>
              </a:rPr>
              <a:t>("Image Window", </a:t>
            </a:r>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a:t>
            </a:r>
          </a:p>
          <a:p>
            <a:r>
              <a:rPr lang="en-US" dirty="0">
                <a:solidFill>
                  <a:srgbClr val="0070C0"/>
                </a:solidFill>
                <a:latin typeface="Consolas" panose="020B0609020204030204" pitchFamily="49" charset="0"/>
              </a:rPr>
              <a:t>k = </a:t>
            </a:r>
            <a:r>
              <a:rPr lang="en-US" dirty="0" err="1">
                <a:solidFill>
                  <a:srgbClr val="0070C0"/>
                </a:solidFill>
                <a:latin typeface="Consolas" panose="020B0609020204030204" pitchFamily="49" charset="0"/>
              </a:rPr>
              <a:t>cv.waitKey</a:t>
            </a:r>
            <a:r>
              <a:rPr lang="en-US" dirty="0">
                <a:solidFill>
                  <a:srgbClr val="0070C0"/>
                </a:solidFill>
                <a:latin typeface="Consolas" panose="020B0609020204030204" pitchFamily="49" charset="0"/>
              </a:rPr>
              <a:t>(0)</a:t>
            </a:r>
          </a:p>
        </p:txBody>
      </p:sp>
      <p:pic>
        <p:nvPicPr>
          <p:cNvPr id="4098" name="Picture 2">
            <a:extLst>
              <a:ext uri="{FF2B5EF4-FFF2-40B4-BE49-F238E27FC236}">
                <a16:creationId xmlns:a16="http://schemas.microsoft.com/office/drawing/2014/main" id="{5E3CB0D3-D13F-4919-8412-19E432686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898" y="3996691"/>
            <a:ext cx="2838450" cy="22479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50AB5EC-84EA-4137-A291-587280028E56}"/>
              </a:ext>
            </a:extLst>
          </p:cNvPr>
          <p:cNvSpPr>
            <a:spLocks noGrp="1"/>
          </p:cNvSpPr>
          <p:nvPr>
            <p:ph type="sldNum" sz="quarter" idx="12"/>
          </p:nvPr>
        </p:nvSpPr>
        <p:spPr/>
        <p:txBody>
          <a:bodyPr/>
          <a:lstStyle/>
          <a:p>
            <a:fld id="{387BF9F8-7DAC-45C5-972D-12E58EEEE5F6}" type="slidenum">
              <a:rPr lang="en-US" smtClean="0"/>
              <a:t>43</a:t>
            </a:fld>
            <a:endParaRPr lang="en-US"/>
          </a:p>
        </p:txBody>
      </p:sp>
    </p:spTree>
    <p:extLst>
      <p:ext uri="{BB962C8B-B14F-4D97-AF65-F5344CB8AC3E}">
        <p14:creationId xmlns:p14="http://schemas.microsoft.com/office/powerpoint/2010/main" val="1400194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B1C2-3204-43C7-81A4-4EBCB3EBBEFE}"/>
              </a:ext>
            </a:extLst>
          </p:cNvPr>
          <p:cNvSpPr>
            <a:spLocks noGrp="1"/>
          </p:cNvSpPr>
          <p:nvPr>
            <p:ph type="title"/>
          </p:nvPr>
        </p:nvSpPr>
        <p:spPr/>
        <p:txBody>
          <a:bodyPr/>
          <a:lstStyle/>
          <a:p>
            <a:r>
              <a:rPr lang="en-US" dirty="0"/>
              <a:t>OpenCV Example</a:t>
            </a:r>
          </a:p>
        </p:txBody>
      </p:sp>
      <p:sp>
        <p:nvSpPr>
          <p:cNvPr id="3" name="Content Placeholder 2">
            <a:extLst>
              <a:ext uri="{FF2B5EF4-FFF2-40B4-BE49-F238E27FC236}">
                <a16:creationId xmlns:a16="http://schemas.microsoft.com/office/drawing/2014/main" id="{F2EAE097-2CC0-4B4F-AA85-22FC16DF1AEA}"/>
              </a:ext>
            </a:extLst>
          </p:cNvPr>
          <p:cNvSpPr>
            <a:spLocks noGrp="1"/>
          </p:cNvSpPr>
          <p:nvPr>
            <p:ph sz="half" idx="1"/>
          </p:nvPr>
        </p:nvSpPr>
        <p:spPr/>
        <p:txBody>
          <a:bodyPr>
            <a:normAutofit fontScale="85000" lnSpcReduction="20000"/>
          </a:bodyPr>
          <a:lstStyle/>
          <a:p>
            <a:r>
              <a:rPr lang="en-US" dirty="0"/>
              <a:t>To detect lines in the image, I need to call a method on the image object. I'll use a Laplacian algorithm and set the depth threshold fairly low.</a:t>
            </a:r>
          </a:p>
          <a:p>
            <a:endParaRPr lang="en-US" dirty="0"/>
          </a:p>
          <a:p>
            <a:r>
              <a:rPr lang="en-US" dirty="0"/>
              <a:t>Now we can see that the algorithm automatically detected edges around the dog, and the mat she was laying on. Pretty cool!</a:t>
            </a:r>
          </a:p>
          <a:p>
            <a:endParaRPr lang="en-US" dirty="0"/>
          </a:p>
          <a:p>
            <a:r>
              <a:rPr lang="en-US" dirty="0"/>
              <a:t>Being able to detect these kinds of features makes it easier to run images through machine learning algorithms.</a:t>
            </a:r>
          </a:p>
        </p:txBody>
      </p:sp>
      <p:sp>
        <p:nvSpPr>
          <p:cNvPr id="4" name="Content Placeholder 3">
            <a:extLst>
              <a:ext uri="{FF2B5EF4-FFF2-40B4-BE49-F238E27FC236}">
                <a16:creationId xmlns:a16="http://schemas.microsoft.com/office/drawing/2014/main" id="{F568160D-32E8-4666-821B-E9F040A427ED}"/>
              </a:ext>
            </a:extLst>
          </p:cNvPr>
          <p:cNvSpPr>
            <a:spLocks noGrp="1"/>
          </p:cNvSpPr>
          <p:nvPr>
            <p:ph sz="half" idx="2"/>
          </p:nvPr>
        </p:nvSpPr>
        <p:spPr>
          <a:xfrm>
            <a:off x="6217920" y="1845735"/>
            <a:ext cx="5713668" cy="4023360"/>
          </a:xfrm>
        </p:spPr>
        <p:txBody>
          <a:bodyPr>
            <a:normAutofit fontScale="85000" lnSpcReduction="20000"/>
          </a:bodyPr>
          <a:lstStyle/>
          <a:p>
            <a:r>
              <a:rPr lang="en-US" dirty="0">
                <a:solidFill>
                  <a:srgbClr val="0070C0"/>
                </a:solidFill>
                <a:latin typeface="Consolas" panose="020B0609020204030204" pitchFamily="49" charset="0"/>
              </a:rPr>
              <a:t>import cv2 as cv</a:t>
            </a:r>
          </a:p>
          <a:p>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cv.imread</a:t>
            </a:r>
            <a:r>
              <a:rPr lang="en-US" dirty="0">
                <a:solidFill>
                  <a:srgbClr val="0070C0"/>
                </a:solidFill>
                <a:latin typeface="Consolas" panose="020B0609020204030204" pitchFamily="49" charset="0"/>
              </a:rPr>
              <a:t>("dog.jpg")</a:t>
            </a:r>
          </a:p>
          <a:p>
            <a:r>
              <a:rPr lang="en-US" dirty="0">
                <a:solidFill>
                  <a:srgbClr val="0070C0"/>
                </a:solidFill>
                <a:latin typeface="Consolas" panose="020B0609020204030204" pitchFamily="49" charset="0"/>
              </a:rPr>
              <a:t>lines = </a:t>
            </a:r>
            <a:r>
              <a:rPr lang="en-US" dirty="0" err="1">
                <a:solidFill>
                  <a:srgbClr val="0070C0"/>
                </a:solidFill>
                <a:latin typeface="Consolas" panose="020B0609020204030204" pitchFamily="49" charset="0"/>
              </a:rPr>
              <a:t>cv.Laplacian</a:t>
            </a:r>
            <a:r>
              <a:rPr lang="en-US" dirty="0">
                <a:solidFill>
                  <a:srgbClr val="0070C0"/>
                </a:solidFill>
                <a:latin typeface="Consolas" panose="020B0609020204030204" pitchFamily="49" charset="0"/>
              </a:rPr>
              <a:t>(</a:t>
            </a:r>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 cv.CV_8U)</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cv.imshow</a:t>
            </a:r>
            <a:r>
              <a:rPr lang="en-US" dirty="0">
                <a:solidFill>
                  <a:srgbClr val="0070C0"/>
                </a:solidFill>
                <a:latin typeface="Consolas" panose="020B0609020204030204" pitchFamily="49" charset="0"/>
              </a:rPr>
              <a:t>("Image Window", lines)</a:t>
            </a:r>
          </a:p>
          <a:p>
            <a:r>
              <a:rPr lang="en-US" dirty="0">
                <a:solidFill>
                  <a:srgbClr val="0070C0"/>
                </a:solidFill>
                <a:latin typeface="Consolas" panose="020B0609020204030204" pitchFamily="49" charset="0"/>
              </a:rPr>
              <a:t>k = </a:t>
            </a:r>
            <a:r>
              <a:rPr lang="en-US" dirty="0" err="1">
                <a:solidFill>
                  <a:srgbClr val="0070C0"/>
                </a:solidFill>
                <a:latin typeface="Consolas" panose="020B0609020204030204" pitchFamily="49" charset="0"/>
              </a:rPr>
              <a:t>cv.waitKey</a:t>
            </a:r>
            <a:r>
              <a:rPr lang="en-US" dirty="0">
                <a:solidFill>
                  <a:srgbClr val="0070C0"/>
                </a:solidFill>
                <a:latin typeface="Consolas" panose="020B0609020204030204" pitchFamily="49" charset="0"/>
              </a:rPr>
              <a:t>(0)</a:t>
            </a:r>
          </a:p>
        </p:txBody>
      </p:sp>
      <p:pic>
        <p:nvPicPr>
          <p:cNvPr id="5122" name="Picture 2">
            <a:extLst>
              <a:ext uri="{FF2B5EF4-FFF2-40B4-BE49-F238E27FC236}">
                <a16:creationId xmlns:a16="http://schemas.microsoft.com/office/drawing/2014/main" id="{7346CC06-FA00-4619-90B6-0DF40B8A4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3138" y="3938541"/>
            <a:ext cx="2838450" cy="22479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BC4DCF1-3939-41B5-8D39-D920BFE4AFB4}"/>
              </a:ext>
            </a:extLst>
          </p:cNvPr>
          <p:cNvSpPr>
            <a:spLocks noGrp="1"/>
          </p:cNvSpPr>
          <p:nvPr>
            <p:ph type="sldNum" sz="quarter" idx="12"/>
          </p:nvPr>
        </p:nvSpPr>
        <p:spPr/>
        <p:txBody>
          <a:bodyPr/>
          <a:lstStyle/>
          <a:p>
            <a:fld id="{387BF9F8-7DAC-45C5-972D-12E58EEEE5F6}" type="slidenum">
              <a:rPr lang="en-US" smtClean="0"/>
              <a:t>44</a:t>
            </a:fld>
            <a:endParaRPr lang="en-US"/>
          </a:p>
        </p:txBody>
      </p:sp>
    </p:spTree>
    <p:extLst>
      <p:ext uri="{BB962C8B-B14F-4D97-AF65-F5344CB8AC3E}">
        <p14:creationId xmlns:p14="http://schemas.microsoft.com/office/powerpoint/2010/main" val="1016173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C947-8C9E-4785-A51A-A4970C0F4307}"/>
              </a:ext>
            </a:extLst>
          </p:cNvPr>
          <p:cNvSpPr>
            <a:spLocks noGrp="1"/>
          </p:cNvSpPr>
          <p:nvPr>
            <p:ph type="title"/>
          </p:nvPr>
        </p:nvSpPr>
        <p:spPr/>
        <p:txBody>
          <a:bodyPr/>
          <a:lstStyle/>
          <a:p>
            <a:r>
              <a:rPr lang="en-US" dirty="0" err="1">
                <a:solidFill>
                  <a:schemeClr val="accent2"/>
                </a:solidFill>
                <a:latin typeface="Consolas" panose="020B0609020204030204" pitchFamily="49" charset="0"/>
              </a:rPr>
              <a:t>nltk</a:t>
            </a:r>
            <a:endParaRPr lang="en-US" dirty="0">
              <a:solidFill>
                <a:schemeClr val="accent2"/>
              </a:solidFill>
              <a:latin typeface="Consolas" panose="020B0609020204030204" pitchFamily="49" charset="0"/>
            </a:endParaRPr>
          </a:p>
        </p:txBody>
      </p:sp>
      <p:sp>
        <p:nvSpPr>
          <p:cNvPr id="3" name="Content Placeholder 2">
            <a:extLst>
              <a:ext uri="{FF2B5EF4-FFF2-40B4-BE49-F238E27FC236}">
                <a16:creationId xmlns:a16="http://schemas.microsoft.com/office/drawing/2014/main" id="{46F777BF-BAE9-49CF-9CA8-680606401762}"/>
              </a:ext>
            </a:extLst>
          </p:cNvPr>
          <p:cNvSpPr>
            <a:spLocks noGrp="1"/>
          </p:cNvSpPr>
          <p:nvPr>
            <p:ph idx="1"/>
          </p:nvPr>
        </p:nvSpPr>
        <p:spPr/>
        <p:txBody>
          <a:bodyPr/>
          <a:lstStyle/>
          <a:p>
            <a:pPr marL="0" indent="0">
              <a:buNone/>
            </a:pPr>
            <a:r>
              <a:rPr lang="en-US" dirty="0" err="1">
                <a:solidFill>
                  <a:srgbClr val="0070C0"/>
                </a:solidFill>
                <a:latin typeface="Consolas" panose="020B0609020204030204" pitchFamily="49" charset="0"/>
              </a:rPr>
              <a:t>nltk</a:t>
            </a:r>
            <a:r>
              <a:rPr lang="en-US" dirty="0"/>
              <a:t>, the Natural Language Toolkit, assists with natural language processing for machine learning purposes. This is useful whenever you're working with a corpus of written texts.</a:t>
            </a:r>
          </a:p>
          <a:p>
            <a:pPr marL="0" indent="0">
              <a:buNone/>
            </a:pPr>
            <a:endParaRPr lang="en-US" dirty="0"/>
          </a:p>
          <a:p>
            <a:pPr marL="0" indent="0">
              <a:buNone/>
            </a:pPr>
            <a:r>
              <a:rPr lang="en-US" dirty="0"/>
              <a:t>Website: </a:t>
            </a:r>
            <a:r>
              <a:rPr lang="en-US" dirty="0">
                <a:hlinkClick r:id="rId2"/>
              </a:rPr>
              <a:t>https://www.nltk.org/</a:t>
            </a:r>
            <a:endParaRPr lang="en-US" dirty="0"/>
          </a:p>
          <a:p>
            <a:pPr marL="0" indent="0">
              <a:buNone/>
            </a:pPr>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nltk</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25EAF3FB-8A89-49B5-95C1-F13C299E17C4}"/>
              </a:ext>
            </a:extLst>
          </p:cNvPr>
          <p:cNvSpPr>
            <a:spLocks noGrp="1"/>
          </p:cNvSpPr>
          <p:nvPr>
            <p:ph type="sldNum" sz="quarter" idx="12"/>
          </p:nvPr>
        </p:nvSpPr>
        <p:spPr/>
        <p:txBody>
          <a:bodyPr/>
          <a:lstStyle/>
          <a:p>
            <a:fld id="{3DC15121-5663-444A-BB7A-825CD26267B3}" type="slidenum">
              <a:rPr lang="en-US" smtClean="0"/>
              <a:t>45</a:t>
            </a:fld>
            <a:endParaRPr lang="en-US"/>
          </a:p>
        </p:txBody>
      </p:sp>
    </p:spTree>
    <p:extLst>
      <p:ext uri="{BB962C8B-B14F-4D97-AF65-F5344CB8AC3E}">
        <p14:creationId xmlns:p14="http://schemas.microsoft.com/office/powerpoint/2010/main" val="98123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0C1B55-1197-4F8E-A68D-66F59295A217}"/>
              </a:ext>
            </a:extLst>
          </p:cNvPr>
          <p:cNvSpPr>
            <a:spLocks noGrp="1"/>
          </p:cNvSpPr>
          <p:nvPr>
            <p:ph type="title"/>
          </p:nvPr>
        </p:nvSpPr>
        <p:spPr/>
        <p:txBody>
          <a:bodyPr/>
          <a:lstStyle/>
          <a:p>
            <a:r>
              <a:rPr lang="en-US" dirty="0" err="1"/>
              <a:t>nltk</a:t>
            </a:r>
            <a:r>
              <a:rPr lang="en-US" dirty="0"/>
              <a:t> Functions</a:t>
            </a:r>
          </a:p>
        </p:txBody>
      </p:sp>
      <p:sp>
        <p:nvSpPr>
          <p:cNvPr id="5" name="Content Placeholder 4">
            <a:extLst>
              <a:ext uri="{FF2B5EF4-FFF2-40B4-BE49-F238E27FC236}">
                <a16:creationId xmlns:a16="http://schemas.microsoft.com/office/drawing/2014/main" id="{125D3F08-8B6A-43C0-973C-5BBAD4B02978}"/>
              </a:ext>
            </a:extLst>
          </p:cNvPr>
          <p:cNvSpPr>
            <a:spLocks noGrp="1"/>
          </p:cNvSpPr>
          <p:nvPr>
            <p:ph sz="half" idx="1"/>
          </p:nvPr>
        </p:nvSpPr>
        <p:spPr>
          <a:xfrm>
            <a:off x="1097280" y="1845734"/>
            <a:ext cx="3758806" cy="4023360"/>
          </a:xfrm>
        </p:spPr>
        <p:txBody>
          <a:bodyPr>
            <a:normAutofit lnSpcReduction="10000"/>
          </a:bodyPr>
          <a:lstStyle/>
          <a:p>
            <a:r>
              <a:rPr lang="en-US" dirty="0"/>
              <a:t>One handy thing you can do with </a:t>
            </a:r>
            <a:r>
              <a:rPr lang="en-US" dirty="0" err="1"/>
              <a:t>nltk</a:t>
            </a:r>
            <a:r>
              <a:rPr lang="en-US" dirty="0"/>
              <a:t> is to tokenize text. This takes a sentence and breaks it up into words.</a:t>
            </a:r>
          </a:p>
          <a:p>
            <a:pPr marL="0" indent="0">
              <a:buNone/>
            </a:pPr>
            <a:endParaRPr lang="en-US" dirty="0"/>
          </a:p>
          <a:p>
            <a:r>
              <a:rPr lang="en-US" dirty="0"/>
              <a:t>Note that this doesn't just split up the string by spaces- it intelligently breaks up words based on punctuation as well.</a:t>
            </a:r>
          </a:p>
          <a:p>
            <a:endParaRPr lang="en-US" dirty="0"/>
          </a:p>
        </p:txBody>
      </p:sp>
      <p:sp>
        <p:nvSpPr>
          <p:cNvPr id="6" name="Content Placeholder 5">
            <a:extLst>
              <a:ext uri="{FF2B5EF4-FFF2-40B4-BE49-F238E27FC236}">
                <a16:creationId xmlns:a16="http://schemas.microsoft.com/office/drawing/2014/main" id="{B68FD99B-CD70-4355-8418-72F35111CD0D}"/>
              </a:ext>
            </a:extLst>
          </p:cNvPr>
          <p:cNvSpPr>
            <a:spLocks noGrp="1"/>
          </p:cNvSpPr>
          <p:nvPr>
            <p:ph sz="half" idx="2"/>
          </p:nvPr>
        </p:nvSpPr>
        <p:spPr>
          <a:xfrm>
            <a:off x="5078027" y="1845735"/>
            <a:ext cx="6942337" cy="4023360"/>
          </a:xfrm>
        </p:spPr>
        <p:txBody>
          <a:bodyPr>
            <a:noAutofit/>
          </a:bodyPr>
          <a:lstStyle/>
          <a:p>
            <a:r>
              <a:rPr lang="en-US" sz="2000" dirty="0">
                <a:solidFill>
                  <a:srgbClr val="0070C0"/>
                </a:solidFill>
                <a:latin typeface="Consolas" panose="020B0609020204030204" pitchFamily="49" charset="0"/>
              </a:rPr>
              <a:t>import </a:t>
            </a:r>
            <a:r>
              <a:rPr lang="en-US" sz="2000" dirty="0" err="1">
                <a:solidFill>
                  <a:srgbClr val="0070C0"/>
                </a:solidFill>
                <a:latin typeface="Consolas" panose="020B0609020204030204" pitchFamily="49" charset="0"/>
              </a:rPr>
              <a:t>nltk</a:t>
            </a:r>
            <a:endParaRPr lang="en-US" sz="2000" dirty="0">
              <a:solidFill>
                <a:srgbClr val="0070C0"/>
              </a:solidFill>
              <a:latin typeface="Consolas" panose="020B0609020204030204" pitchFamily="49" charset="0"/>
            </a:endParaRPr>
          </a:p>
          <a:p>
            <a:endParaRPr lang="en-US" sz="2000" dirty="0">
              <a:solidFill>
                <a:srgbClr val="0070C0"/>
              </a:solidFill>
              <a:latin typeface="Consolas" panose="020B0609020204030204" pitchFamily="49" charset="0"/>
            </a:endParaRPr>
          </a:p>
          <a:p>
            <a:r>
              <a:rPr lang="en-US" sz="2000" dirty="0">
                <a:solidFill>
                  <a:srgbClr val="0070C0"/>
                </a:solidFill>
                <a:latin typeface="Consolas" panose="020B0609020204030204" pitchFamily="49" charset="0"/>
              </a:rPr>
              <a:t>text = '"My heart is in the work!" Andrew said.'</a:t>
            </a:r>
          </a:p>
          <a:p>
            <a:endParaRPr lang="en-US" sz="2000" dirty="0">
              <a:solidFill>
                <a:srgbClr val="0070C0"/>
              </a:solidFill>
              <a:latin typeface="Consolas" panose="020B0609020204030204" pitchFamily="49" charset="0"/>
            </a:endParaRPr>
          </a:p>
          <a:p>
            <a:r>
              <a:rPr lang="en-US" sz="2000" dirty="0" err="1">
                <a:solidFill>
                  <a:srgbClr val="0070C0"/>
                </a:solidFill>
                <a:latin typeface="Consolas" panose="020B0609020204030204" pitchFamily="49" charset="0"/>
              </a:rPr>
              <a:t>nltk.word_tokenize</a:t>
            </a:r>
            <a:r>
              <a:rPr lang="en-US" sz="2000" dirty="0">
                <a:solidFill>
                  <a:srgbClr val="0070C0"/>
                </a:solidFill>
                <a:latin typeface="Consolas" panose="020B0609020204030204" pitchFamily="49" charset="0"/>
              </a:rPr>
              <a:t>(text)</a:t>
            </a:r>
          </a:p>
          <a:p>
            <a:r>
              <a:rPr lang="en-US" sz="2000" dirty="0">
                <a:solidFill>
                  <a:srgbClr val="008000"/>
                </a:solidFill>
                <a:latin typeface="Consolas" panose="020B0609020204030204" pitchFamily="49" charset="0"/>
              </a:rPr>
              <a:t># ['``', 'My', 'heart',</a:t>
            </a:r>
          </a:p>
          <a:p>
            <a:r>
              <a:rPr lang="en-US" sz="2000" dirty="0">
                <a:solidFill>
                  <a:srgbClr val="008000"/>
                </a:solidFill>
                <a:latin typeface="Consolas" panose="020B0609020204030204" pitchFamily="49" charset="0"/>
              </a:rPr>
              <a:t>   'is', 'in', 'the',</a:t>
            </a:r>
          </a:p>
          <a:p>
            <a:r>
              <a:rPr lang="en-US" sz="2000" dirty="0">
                <a:solidFill>
                  <a:srgbClr val="008000"/>
                </a:solidFill>
                <a:latin typeface="Consolas" panose="020B0609020204030204" pitchFamily="49" charset="0"/>
              </a:rPr>
              <a:t>   'work', '!', "''",</a:t>
            </a:r>
          </a:p>
          <a:p>
            <a:r>
              <a:rPr lang="en-US" sz="2000" dirty="0">
                <a:solidFill>
                  <a:srgbClr val="008000"/>
                </a:solidFill>
                <a:latin typeface="Consolas" panose="020B0609020204030204" pitchFamily="49" charset="0"/>
              </a:rPr>
              <a:t>   'Andrew', 'said', '.']</a:t>
            </a:r>
          </a:p>
        </p:txBody>
      </p:sp>
      <p:sp>
        <p:nvSpPr>
          <p:cNvPr id="2" name="Slide Number Placeholder 1">
            <a:extLst>
              <a:ext uri="{FF2B5EF4-FFF2-40B4-BE49-F238E27FC236}">
                <a16:creationId xmlns:a16="http://schemas.microsoft.com/office/drawing/2014/main" id="{219218A7-CA5B-4C12-A522-20BC9825A494}"/>
              </a:ext>
            </a:extLst>
          </p:cNvPr>
          <p:cNvSpPr>
            <a:spLocks noGrp="1"/>
          </p:cNvSpPr>
          <p:nvPr>
            <p:ph type="sldNum" sz="quarter" idx="12"/>
          </p:nvPr>
        </p:nvSpPr>
        <p:spPr/>
        <p:txBody>
          <a:bodyPr/>
          <a:lstStyle/>
          <a:p>
            <a:fld id="{387BF9F8-7DAC-45C5-972D-12E58EEEE5F6}" type="slidenum">
              <a:rPr lang="en-US" smtClean="0"/>
              <a:t>46</a:t>
            </a:fld>
            <a:endParaRPr lang="en-US"/>
          </a:p>
        </p:txBody>
      </p:sp>
    </p:spTree>
    <p:extLst>
      <p:ext uri="{BB962C8B-B14F-4D97-AF65-F5344CB8AC3E}">
        <p14:creationId xmlns:p14="http://schemas.microsoft.com/office/powerpoint/2010/main" val="2340749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DDE1-8651-42C9-9A8D-2D17A5E9E93C}"/>
              </a:ext>
            </a:extLst>
          </p:cNvPr>
          <p:cNvSpPr>
            <a:spLocks noGrp="1"/>
          </p:cNvSpPr>
          <p:nvPr>
            <p:ph type="title"/>
          </p:nvPr>
        </p:nvSpPr>
        <p:spPr/>
        <p:txBody>
          <a:bodyPr/>
          <a:lstStyle/>
          <a:p>
            <a:r>
              <a:rPr lang="en-US" dirty="0" err="1"/>
              <a:t>nltk</a:t>
            </a:r>
            <a:r>
              <a:rPr lang="en-US" dirty="0"/>
              <a:t> Functions</a:t>
            </a:r>
          </a:p>
        </p:txBody>
      </p:sp>
      <p:sp>
        <p:nvSpPr>
          <p:cNvPr id="3" name="Content Placeholder 2">
            <a:extLst>
              <a:ext uri="{FF2B5EF4-FFF2-40B4-BE49-F238E27FC236}">
                <a16:creationId xmlns:a16="http://schemas.microsoft.com/office/drawing/2014/main" id="{46516BD8-C5C6-4752-8DC6-DCC49DDDFEE6}"/>
              </a:ext>
            </a:extLst>
          </p:cNvPr>
          <p:cNvSpPr>
            <a:spLocks noGrp="1"/>
          </p:cNvSpPr>
          <p:nvPr>
            <p:ph sz="half" idx="1"/>
          </p:nvPr>
        </p:nvSpPr>
        <p:spPr>
          <a:xfrm>
            <a:off x="816745" y="1845734"/>
            <a:ext cx="4279037" cy="4023360"/>
          </a:xfrm>
        </p:spPr>
        <p:txBody>
          <a:bodyPr>
            <a:normAutofit fontScale="77500" lnSpcReduction="20000"/>
          </a:bodyPr>
          <a:lstStyle/>
          <a:p>
            <a:r>
              <a:rPr lang="en-US" dirty="0"/>
              <a:t>You can also do sentiment analysis with </a:t>
            </a:r>
            <a:r>
              <a:rPr lang="en-US" dirty="0" err="1"/>
              <a:t>nltk</a:t>
            </a:r>
            <a:r>
              <a:rPr lang="en-US" dirty="0"/>
              <a:t>, where you build a model to detect whether a piece of text is generally positive, negative, or neutral based on the words in contains.</a:t>
            </a:r>
          </a:p>
          <a:p>
            <a:endParaRPr lang="en-US" dirty="0"/>
          </a:p>
          <a:p>
            <a:r>
              <a:rPr lang="en-US" dirty="0"/>
              <a:t>You can train your own model, but you can also use a pre-built model by importing the </a:t>
            </a:r>
            <a:r>
              <a:rPr lang="en-US" dirty="0" err="1"/>
              <a:t>SentimentIntensityAnalyzer</a:t>
            </a:r>
            <a:r>
              <a:rPr lang="en-US" dirty="0"/>
              <a:t>, which is in the sub-library sentiment.</a:t>
            </a:r>
          </a:p>
          <a:p>
            <a:endParaRPr lang="en-US" dirty="0"/>
          </a:p>
          <a:p>
            <a:r>
              <a:rPr lang="en-US" dirty="0"/>
              <a:t>Then you can just call the method </a:t>
            </a:r>
            <a:r>
              <a:rPr lang="en-US" dirty="0" err="1"/>
              <a:t>polarity_scores</a:t>
            </a:r>
            <a:r>
              <a:rPr lang="en-US" dirty="0"/>
              <a:t> on the text you want to score to see what the model thinks!</a:t>
            </a:r>
          </a:p>
        </p:txBody>
      </p:sp>
      <p:sp>
        <p:nvSpPr>
          <p:cNvPr id="4" name="Content Placeholder 3">
            <a:extLst>
              <a:ext uri="{FF2B5EF4-FFF2-40B4-BE49-F238E27FC236}">
                <a16:creationId xmlns:a16="http://schemas.microsoft.com/office/drawing/2014/main" id="{AFFDCC40-B158-4C94-A08A-CE418660A376}"/>
              </a:ext>
            </a:extLst>
          </p:cNvPr>
          <p:cNvSpPr>
            <a:spLocks noGrp="1"/>
          </p:cNvSpPr>
          <p:nvPr>
            <p:ph sz="half" idx="2"/>
          </p:nvPr>
        </p:nvSpPr>
        <p:spPr>
          <a:xfrm>
            <a:off x="5166804" y="1845735"/>
            <a:ext cx="6773662" cy="4023360"/>
          </a:xfrm>
        </p:spPr>
        <p:txBody>
          <a:bodyPr>
            <a:noAutofit/>
          </a:bodyPr>
          <a:lstStyle/>
          <a:p>
            <a:r>
              <a:rPr lang="en-US" sz="1400" dirty="0">
                <a:solidFill>
                  <a:srgbClr val="0070C0"/>
                </a:solidFill>
                <a:latin typeface="Consolas" panose="020B0609020204030204" pitchFamily="49" charset="0"/>
              </a:rPr>
              <a:t>import </a:t>
            </a:r>
            <a:r>
              <a:rPr lang="en-US" sz="1400" dirty="0" err="1">
                <a:solidFill>
                  <a:srgbClr val="0070C0"/>
                </a:solidFill>
                <a:latin typeface="Consolas" panose="020B0609020204030204" pitchFamily="49" charset="0"/>
              </a:rPr>
              <a:t>nltk.sentiment</a:t>
            </a:r>
            <a:endParaRPr lang="en-US" sz="1400" dirty="0">
              <a:solidFill>
                <a:srgbClr val="0070C0"/>
              </a:solidFill>
              <a:latin typeface="Consolas" panose="020B0609020204030204" pitchFamily="49" charset="0"/>
            </a:endParaRPr>
          </a:p>
          <a:p>
            <a:endParaRPr lang="en-US" sz="1400" dirty="0">
              <a:solidFill>
                <a:srgbClr val="0070C0"/>
              </a:solidFill>
              <a:latin typeface="Consolas" panose="020B0609020204030204" pitchFamily="49" charset="0"/>
            </a:endParaRPr>
          </a:p>
          <a:p>
            <a:r>
              <a:rPr lang="en-US" sz="1400" dirty="0">
                <a:solidFill>
                  <a:srgbClr val="0070C0"/>
                </a:solidFill>
                <a:latin typeface="Consolas" panose="020B0609020204030204" pitchFamily="49" charset="0"/>
              </a:rPr>
              <a:t>analyzer = </a:t>
            </a:r>
            <a:r>
              <a:rPr lang="en-US" sz="1400" dirty="0" err="1">
                <a:solidFill>
                  <a:srgbClr val="0070C0"/>
                </a:solidFill>
                <a:latin typeface="Consolas" panose="020B0609020204030204" pitchFamily="49" charset="0"/>
              </a:rPr>
              <a:t>nltk.sentiment.SentimentIntensityAnalyzer</a:t>
            </a:r>
            <a:r>
              <a:rPr lang="en-US" sz="1400" dirty="0">
                <a:solidFill>
                  <a:srgbClr val="0070C0"/>
                </a:solidFill>
                <a:latin typeface="Consolas" panose="020B0609020204030204" pitchFamily="49" charset="0"/>
              </a:rPr>
              <a:t>()</a:t>
            </a:r>
          </a:p>
          <a:p>
            <a:r>
              <a:rPr lang="en-US" sz="1400" dirty="0" err="1">
                <a:solidFill>
                  <a:srgbClr val="0070C0"/>
                </a:solidFill>
                <a:latin typeface="Consolas" panose="020B0609020204030204" pitchFamily="49" charset="0"/>
              </a:rPr>
              <a:t>analyzer.polarity_scores</a:t>
            </a:r>
            <a:r>
              <a:rPr lang="en-US" sz="1400" dirty="0">
                <a:solidFill>
                  <a:srgbClr val="0070C0"/>
                </a:solidFill>
                <a:latin typeface="Consolas" panose="020B0609020204030204" pitchFamily="49" charset="0"/>
              </a:rPr>
              <a:t>('"My heart is in the work!" Andrew said.')</a:t>
            </a:r>
          </a:p>
          <a:p>
            <a:r>
              <a:rPr lang="en-US" sz="1400" dirty="0">
                <a:solidFill>
                  <a:srgbClr val="008000"/>
                </a:solidFill>
                <a:latin typeface="Consolas" panose="020B0609020204030204" pitchFamily="49" charset="0"/>
              </a:rPr>
              <a:t># {'neg': 0.0, 'neu': 1.0, 'pos': 0.0, 'compound': 0.0}</a:t>
            </a:r>
          </a:p>
          <a:p>
            <a:r>
              <a:rPr lang="en-US" sz="1400" dirty="0" err="1">
                <a:solidFill>
                  <a:srgbClr val="0070C0"/>
                </a:solidFill>
                <a:latin typeface="Consolas" panose="020B0609020204030204" pitchFamily="49" charset="0"/>
              </a:rPr>
              <a:t>analyzer.polarity_scores</a:t>
            </a:r>
            <a:r>
              <a:rPr lang="en-US" sz="1400" dirty="0">
                <a:solidFill>
                  <a:srgbClr val="0070C0"/>
                </a:solidFill>
                <a:latin typeface="Consolas" panose="020B0609020204030204" pitchFamily="49" charset="0"/>
              </a:rPr>
              <a:t>("Today is such a beautiful day!")</a:t>
            </a:r>
          </a:p>
          <a:p>
            <a:r>
              <a:rPr lang="en-US" sz="1400" dirty="0">
                <a:solidFill>
                  <a:srgbClr val="008000"/>
                </a:solidFill>
                <a:latin typeface="Consolas" panose="020B0609020204030204" pitchFamily="49" charset="0"/>
              </a:rPr>
              <a:t># {'neg': 0.0, 'neu': 0.488, 'pos': 0.512, 'compound': 0.636}</a:t>
            </a:r>
          </a:p>
          <a:p>
            <a:r>
              <a:rPr lang="en-US" sz="1400" dirty="0" err="1">
                <a:solidFill>
                  <a:srgbClr val="0070C0"/>
                </a:solidFill>
                <a:latin typeface="Consolas" panose="020B0609020204030204" pitchFamily="49" charset="0"/>
              </a:rPr>
              <a:t>analyzer.polarity_scores</a:t>
            </a:r>
            <a:r>
              <a:rPr lang="en-US" sz="1400" dirty="0">
                <a:solidFill>
                  <a:srgbClr val="0070C0"/>
                </a:solidFill>
                <a:latin typeface="Consolas" panose="020B0609020204030204" pitchFamily="49" charset="0"/>
              </a:rPr>
              <a:t>("I'm in a bad mood. Go away.")</a:t>
            </a:r>
          </a:p>
          <a:p>
            <a:r>
              <a:rPr lang="en-US" sz="1400" dirty="0">
                <a:solidFill>
                  <a:srgbClr val="008000"/>
                </a:solidFill>
                <a:latin typeface="Consolas" panose="020B0609020204030204" pitchFamily="49" charset="0"/>
              </a:rPr>
              <a:t># {'neg': 0.412, 'neu': 0.588, 'pos': 0.0, 'compound': -0.5423}</a:t>
            </a:r>
          </a:p>
        </p:txBody>
      </p:sp>
      <p:sp>
        <p:nvSpPr>
          <p:cNvPr id="5" name="Slide Number Placeholder 4">
            <a:extLst>
              <a:ext uri="{FF2B5EF4-FFF2-40B4-BE49-F238E27FC236}">
                <a16:creationId xmlns:a16="http://schemas.microsoft.com/office/drawing/2014/main" id="{DB5970DF-96B1-474F-B2F6-33F41DB4736F}"/>
              </a:ext>
            </a:extLst>
          </p:cNvPr>
          <p:cNvSpPr>
            <a:spLocks noGrp="1"/>
          </p:cNvSpPr>
          <p:nvPr>
            <p:ph type="sldNum" sz="quarter" idx="12"/>
          </p:nvPr>
        </p:nvSpPr>
        <p:spPr/>
        <p:txBody>
          <a:bodyPr/>
          <a:lstStyle/>
          <a:p>
            <a:fld id="{387BF9F8-7DAC-45C5-972D-12E58EEEE5F6}" type="slidenum">
              <a:rPr lang="en-US" smtClean="0"/>
              <a:t>47</a:t>
            </a:fld>
            <a:endParaRPr lang="en-US"/>
          </a:p>
        </p:txBody>
      </p:sp>
    </p:spTree>
    <p:extLst>
      <p:ext uri="{BB962C8B-B14F-4D97-AF65-F5344CB8AC3E}">
        <p14:creationId xmlns:p14="http://schemas.microsoft.com/office/powerpoint/2010/main" val="4018979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7F1104-35B9-4B5F-BD0B-D37F9C2F5A12}"/>
              </a:ext>
            </a:extLst>
          </p:cNvPr>
          <p:cNvSpPr>
            <a:spLocks noGrp="1"/>
          </p:cNvSpPr>
          <p:nvPr>
            <p:ph type="title"/>
          </p:nvPr>
        </p:nvSpPr>
        <p:spPr/>
        <p:txBody>
          <a:bodyPr/>
          <a:lstStyle/>
          <a:p>
            <a:r>
              <a:rPr lang="en-US" dirty="0"/>
              <a:t>Web Development</a:t>
            </a:r>
            <a:br>
              <a:rPr lang="en-US" dirty="0"/>
            </a:br>
            <a:r>
              <a:rPr lang="en-US" dirty="0"/>
              <a:t>External Modules</a:t>
            </a:r>
          </a:p>
        </p:txBody>
      </p:sp>
      <p:sp>
        <p:nvSpPr>
          <p:cNvPr id="6" name="Text Placeholder 5">
            <a:extLst>
              <a:ext uri="{FF2B5EF4-FFF2-40B4-BE49-F238E27FC236}">
                <a16:creationId xmlns:a16="http://schemas.microsoft.com/office/drawing/2014/main" id="{ECB64417-4848-49D6-A774-9B30BFD28349}"/>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8787988D-CF62-4BF2-9F9A-A1821D653B0A}"/>
              </a:ext>
            </a:extLst>
          </p:cNvPr>
          <p:cNvSpPr>
            <a:spLocks noGrp="1"/>
          </p:cNvSpPr>
          <p:nvPr>
            <p:ph type="sldNum" sz="quarter" idx="12"/>
          </p:nvPr>
        </p:nvSpPr>
        <p:spPr/>
        <p:txBody>
          <a:bodyPr/>
          <a:lstStyle/>
          <a:p>
            <a:fld id="{387BF9F8-7DAC-45C5-972D-12E58EEEE5F6}" type="slidenum">
              <a:rPr lang="en-US" smtClean="0"/>
              <a:t>48</a:t>
            </a:fld>
            <a:endParaRPr lang="en-US"/>
          </a:p>
        </p:txBody>
      </p:sp>
    </p:spTree>
    <p:extLst>
      <p:ext uri="{BB962C8B-B14F-4D97-AF65-F5344CB8AC3E}">
        <p14:creationId xmlns:p14="http://schemas.microsoft.com/office/powerpoint/2010/main" val="2102474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B952D9-B033-4796-8A08-7D47031089E0}"/>
              </a:ext>
            </a:extLst>
          </p:cNvPr>
          <p:cNvSpPr>
            <a:spLocks noGrp="1"/>
          </p:cNvSpPr>
          <p:nvPr>
            <p:ph type="title"/>
          </p:nvPr>
        </p:nvSpPr>
        <p:spPr/>
        <p:txBody>
          <a:bodyPr/>
          <a:lstStyle/>
          <a:p>
            <a:r>
              <a:rPr lang="en-US" dirty="0"/>
              <a:t>Regular Web Design</a:t>
            </a:r>
          </a:p>
        </p:txBody>
      </p:sp>
      <p:sp>
        <p:nvSpPr>
          <p:cNvPr id="5" name="Content Placeholder 4">
            <a:extLst>
              <a:ext uri="{FF2B5EF4-FFF2-40B4-BE49-F238E27FC236}">
                <a16:creationId xmlns:a16="http://schemas.microsoft.com/office/drawing/2014/main" id="{40F752FD-61B0-4312-9593-DFFE19E856AB}"/>
              </a:ext>
            </a:extLst>
          </p:cNvPr>
          <p:cNvSpPr>
            <a:spLocks noGrp="1"/>
          </p:cNvSpPr>
          <p:nvPr>
            <p:ph idx="1"/>
          </p:nvPr>
        </p:nvSpPr>
        <p:spPr/>
        <p:txBody>
          <a:bodyPr>
            <a:normAutofit lnSpcReduction="10000"/>
          </a:bodyPr>
          <a:lstStyle/>
          <a:p>
            <a:r>
              <a:rPr lang="en-US" dirty="0"/>
              <a:t>If you want to build a simple website- something that will just display some text and images, perhaps - you should stick to the core languages of website design, HTML for content structure and CSS for styling.</a:t>
            </a:r>
          </a:p>
          <a:p>
            <a:endParaRPr lang="en-US" dirty="0"/>
          </a:p>
          <a:p>
            <a:r>
              <a:rPr lang="en-US" dirty="0"/>
              <a:t>And if you just want to program in a little interactivity, the language </a:t>
            </a:r>
            <a:r>
              <a:rPr lang="en-US" dirty="0" err="1"/>
              <a:t>Javascript</a:t>
            </a:r>
            <a:r>
              <a:rPr lang="en-US" dirty="0"/>
              <a:t> is easy to integrate with HTML and CSS, and is commonly paired with those languages.</a:t>
            </a:r>
          </a:p>
          <a:p>
            <a:endParaRPr lang="en-US" dirty="0"/>
          </a:p>
          <a:p>
            <a:r>
              <a:rPr lang="en-US" dirty="0"/>
              <a:t>But if you want to build a more complex website that keeps track of user state and saves data, Python can help you out!</a:t>
            </a:r>
          </a:p>
        </p:txBody>
      </p:sp>
      <p:sp>
        <p:nvSpPr>
          <p:cNvPr id="2" name="Slide Number Placeholder 1">
            <a:extLst>
              <a:ext uri="{FF2B5EF4-FFF2-40B4-BE49-F238E27FC236}">
                <a16:creationId xmlns:a16="http://schemas.microsoft.com/office/drawing/2014/main" id="{E6113666-664F-45FD-8DFB-33C6B3CD9EAD}"/>
              </a:ext>
            </a:extLst>
          </p:cNvPr>
          <p:cNvSpPr>
            <a:spLocks noGrp="1"/>
          </p:cNvSpPr>
          <p:nvPr>
            <p:ph type="sldNum" sz="quarter" idx="12"/>
          </p:nvPr>
        </p:nvSpPr>
        <p:spPr/>
        <p:txBody>
          <a:bodyPr/>
          <a:lstStyle/>
          <a:p>
            <a:fld id="{387BF9F8-7DAC-45C5-972D-12E58EEEE5F6}" type="slidenum">
              <a:rPr lang="en-US" smtClean="0"/>
              <a:t>49</a:t>
            </a:fld>
            <a:endParaRPr lang="en-US"/>
          </a:p>
        </p:txBody>
      </p:sp>
    </p:spTree>
    <p:extLst>
      <p:ext uri="{BB962C8B-B14F-4D97-AF65-F5344CB8AC3E}">
        <p14:creationId xmlns:p14="http://schemas.microsoft.com/office/powerpoint/2010/main" val="3137405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975E8B-9D3C-46B6-A000-6EB4A3968DC4}"/>
              </a:ext>
            </a:extLst>
          </p:cNvPr>
          <p:cNvSpPr>
            <a:spLocks noGrp="1"/>
          </p:cNvSpPr>
          <p:nvPr>
            <p:ph type="title"/>
          </p:nvPr>
        </p:nvSpPr>
        <p:spPr/>
        <p:txBody>
          <a:bodyPr/>
          <a:lstStyle/>
          <a:p>
            <a:r>
              <a:rPr lang="en-US" dirty="0">
                <a:solidFill>
                  <a:schemeClr val="accent2"/>
                </a:solidFill>
              </a:rPr>
              <a:t>Finding Useful Modules</a:t>
            </a:r>
          </a:p>
        </p:txBody>
      </p:sp>
      <p:sp>
        <p:nvSpPr>
          <p:cNvPr id="5" name="Content Placeholder 4">
            <a:extLst>
              <a:ext uri="{FF2B5EF4-FFF2-40B4-BE49-F238E27FC236}">
                <a16:creationId xmlns:a16="http://schemas.microsoft.com/office/drawing/2014/main" id="{D4840794-CA49-427B-9EA2-75349985B205}"/>
              </a:ext>
            </a:extLst>
          </p:cNvPr>
          <p:cNvSpPr>
            <a:spLocks noGrp="1"/>
          </p:cNvSpPr>
          <p:nvPr>
            <p:ph idx="1"/>
          </p:nvPr>
        </p:nvSpPr>
        <p:spPr/>
        <p:txBody>
          <a:bodyPr>
            <a:normAutofit/>
          </a:bodyPr>
          <a:lstStyle/>
          <a:p>
            <a:pPr marL="0" indent="0">
              <a:buNone/>
            </a:pPr>
            <a:r>
              <a:rPr lang="en-US" dirty="0"/>
              <a:t>One of the main strengths of Python as a language is that there are thousands of external modules available, which means that you can start many projects based on work others have done instead of starting from scratch.</a:t>
            </a:r>
          </a:p>
          <a:p>
            <a:endParaRPr lang="en-US" dirty="0"/>
          </a:p>
          <a:p>
            <a:pPr marL="0" indent="0">
              <a:buNone/>
            </a:pPr>
            <a:r>
              <a:rPr lang="en-US" dirty="0"/>
              <a:t>You can find a list of popular modules here: </a:t>
            </a:r>
            <a:r>
              <a:rPr lang="en-US" dirty="0">
                <a:hlinkClick r:id="rId2"/>
              </a:rPr>
              <a:t>wiki.python.org/moin/UsefulModules</a:t>
            </a:r>
            <a:endParaRPr lang="en-US" dirty="0"/>
          </a:p>
          <a:p>
            <a:pPr marL="0" indent="0">
              <a:buNone/>
            </a:pPr>
            <a:r>
              <a:rPr lang="en-US" dirty="0"/>
              <a:t>And a more complete list of pip-installable modules here: </a:t>
            </a:r>
            <a:r>
              <a:rPr lang="en-US" dirty="0">
                <a:hlinkClick r:id="rId3"/>
              </a:rPr>
              <a:t>pypi.org</a:t>
            </a:r>
            <a:endParaRPr lang="en-US" dirty="0"/>
          </a:p>
        </p:txBody>
      </p:sp>
      <p:sp>
        <p:nvSpPr>
          <p:cNvPr id="2" name="Slide Number Placeholder 1">
            <a:extLst>
              <a:ext uri="{FF2B5EF4-FFF2-40B4-BE49-F238E27FC236}">
                <a16:creationId xmlns:a16="http://schemas.microsoft.com/office/drawing/2014/main" id="{AD18444A-B447-4E22-B01C-BE8A0E1D27AC}"/>
              </a:ext>
            </a:extLst>
          </p:cNvPr>
          <p:cNvSpPr>
            <a:spLocks noGrp="1"/>
          </p:cNvSpPr>
          <p:nvPr>
            <p:ph type="sldNum" sz="quarter" idx="12"/>
          </p:nvPr>
        </p:nvSpPr>
        <p:spPr/>
        <p:txBody>
          <a:bodyPr/>
          <a:lstStyle/>
          <a:p>
            <a:fld id="{3DC15121-5663-444A-BB7A-825CD26267B3}" type="slidenum">
              <a:rPr lang="en-US" smtClean="0"/>
              <a:t>5</a:t>
            </a:fld>
            <a:endParaRPr lang="en-US"/>
          </a:p>
        </p:txBody>
      </p:sp>
    </p:spTree>
    <p:extLst>
      <p:ext uri="{BB962C8B-B14F-4D97-AF65-F5344CB8AC3E}">
        <p14:creationId xmlns:p14="http://schemas.microsoft.com/office/powerpoint/2010/main" val="61315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54E27-660F-418B-AF61-7E5FA2FF468C}"/>
              </a:ext>
            </a:extLst>
          </p:cNvPr>
          <p:cNvSpPr>
            <a:spLocks noGrp="1"/>
          </p:cNvSpPr>
          <p:nvPr>
            <p:ph type="title"/>
          </p:nvPr>
        </p:nvSpPr>
        <p:spPr/>
        <p:txBody>
          <a:bodyPr/>
          <a:lstStyle/>
          <a:p>
            <a:r>
              <a:rPr lang="en-US" dirty="0">
                <a:solidFill>
                  <a:schemeClr val="accent2"/>
                </a:solidFill>
              </a:rPr>
              <a:t>Django</a:t>
            </a:r>
          </a:p>
        </p:txBody>
      </p:sp>
      <p:sp>
        <p:nvSpPr>
          <p:cNvPr id="3" name="Content Placeholder 2">
            <a:extLst>
              <a:ext uri="{FF2B5EF4-FFF2-40B4-BE49-F238E27FC236}">
                <a16:creationId xmlns:a16="http://schemas.microsoft.com/office/drawing/2014/main" id="{B1BEE9EE-0592-4074-8A3E-4F110A312AC5}"/>
              </a:ext>
            </a:extLst>
          </p:cNvPr>
          <p:cNvSpPr>
            <a:spLocks noGrp="1"/>
          </p:cNvSpPr>
          <p:nvPr>
            <p:ph idx="1"/>
          </p:nvPr>
        </p:nvSpPr>
        <p:spPr/>
        <p:txBody>
          <a:bodyPr>
            <a:normAutofit lnSpcReduction="10000"/>
          </a:bodyPr>
          <a:lstStyle/>
          <a:p>
            <a:pPr marL="0" indent="0">
              <a:buNone/>
            </a:pPr>
            <a:r>
              <a:rPr lang="en-US" dirty="0"/>
              <a:t>Django is a module that lets you build interactive websites using Python. This involves setting up a </a:t>
            </a:r>
            <a:r>
              <a:rPr lang="en-US" b="1" dirty="0"/>
              <a:t>frontend</a:t>
            </a:r>
            <a:r>
              <a:rPr lang="en-US" dirty="0"/>
              <a:t> (the part of a website that the user sees while browsing) and a </a:t>
            </a:r>
            <a:r>
              <a:rPr lang="en-US" b="1" dirty="0"/>
              <a:t>backend</a:t>
            </a:r>
            <a:r>
              <a:rPr lang="en-US" dirty="0"/>
              <a:t> (the part of a website that processes requests and does the actual work).</a:t>
            </a:r>
          </a:p>
          <a:p>
            <a:endParaRPr lang="en-US" dirty="0"/>
          </a:p>
          <a:p>
            <a:pPr marL="0" indent="0">
              <a:buNone/>
            </a:pPr>
            <a:r>
              <a:rPr lang="en-US" dirty="0"/>
              <a:t>Website: </a:t>
            </a:r>
            <a:r>
              <a:rPr lang="en-US" dirty="0">
                <a:hlinkClick r:id="rId2"/>
              </a:rPr>
              <a:t>https://www.djangoproject.com/</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django</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F4C2D255-1062-4D46-B8B6-5FAB15A1304C}"/>
              </a:ext>
            </a:extLst>
          </p:cNvPr>
          <p:cNvSpPr>
            <a:spLocks noGrp="1"/>
          </p:cNvSpPr>
          <p:nvPr>
            <p:ph type="sldNum" sz="quarter" idx="12"/>
          </p:nvPr>
        </p:nvSpPr>
        <p:spPr/>
        <p:txBody>
          <a:bodyPr/>
          <a:lstStyle/>
          <a:p>
            <a:fld id="{3DC15121-5663-444A-BB7A-825CD26267B3}" type="slidenum">
              <a:rPr lang="en-US" smtClean="0"/>
              <a:t>50</a:t>
            </a:fld>
            <a:endParaRPr lang="en-US"/>
          </a:p>
        </p:txBody>
      </p:sp>
    </p:spTree>
    <p:extLst>
      <p:ext uri="{BB962C8B-B14F-4D97-AF65-F5344CB8AC3E}">
        <p14:creationId xmlns:p14="http://schemas.microsoft.com/office/powerpoint/2010/main" val="289808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3C3A8-6A35-4046-8F55-8DF08FB92098}"/>
              </a:ext>
            </a:extLst>
          </p:cNvPr>
          <p:cNvSpPr>
            <a:spLocks noGrp="1"/>
          </p:cNvSpPr>
          <p:nvPr>
            <p:ph type="title"/>
          </p:nvPr>
        </p:nvSpPr>
        <p:spPr/>
        <p:txBody>
          <a:bodyPr/>
          <a:lstStyle/>
          <a:p>
            <a:r>
              <a:rPr lang="en-US" dirty="0"/>
              <a:t>Django Principles</a:t>
            </a:r>
          </a:p>
        </p:txBody>
      </p:sp>
      <p:sp>
        <p:nvSpPr>
          <p:cNvPr id="3" name="Content Placeholder 2">
            <a:extLst>
              <a:ext uri="{FF2B5EF4-FFF2-40B4-BE49-F238E27FC236}">
                <a16:creationId xmlns:a16="http://schemas.microsoft.com/office/drawing/2014/main" id="{A53CDB93-ADA2-468B-ADAA-43135617B54A}"/>
              </a:ext>
            </a:extLst>
          </p:cNvPr>
          <p:cNvSpPr>
            <a:spLocks noGrp="1"/>
          </p:cNvSpPr>
          <p:nvPr>
            <p:ph idx="1"/>
          </p:nvPr>
        </p:nvSpPr>
        <p:spPr/>
        <p:txBody>
          <a:bodyPr>
            <a:normAutofit fontScale="92500" lnSpcReduction="10000"/>
          </a:bodyPr>
          <a:lstStyle/>
          <a:p>
            <a:r>
              <a:rPr lang="en-US" dirty="0"/>
              <a:t>The core principles behind Django are that it is object-oriented and it uses databases extensively.</a:t>
            </a:r>
          </a:p>
          <a:p>
            <a:endParaRPr lang="en-US" dirty="0"/>
          </a:p>
          <a:p>
            <a:r>
              <a:rPr lang="en-US" dirty="0"/>
              <a:t>Django uses </a:t>
            </a:r>
            <a:r>
              <a:rPr lang="en-US" b="1" dirty="0"/>
              <a:t>objects</a:t>
            </a:r>
            <a:r>
              <a:rPr lang="en-US" dirty="0"/>
              <a:t> to represent the data tracked by a website. For example, a User object might have properties like username, and password, and items in a shopping cart.</a:t>
            </a:r>
          </a:p>
          <a:p>
            <a:endParaRPr lang="en-US" dirty="0"/>
          </a:p>
          <a:p>
            <a:r>
              <a:rPr lang="en-US" dirty="0"/>
              <a:t>A </a:t>
            </a:r>
            <a:r>
              <a:rPr lang="en-US" b="1" dirty="0"/>
              <a:t>database</a:t>
            </a:r>
            <a:r>
              <a:rPr lang="en-US" dirty="0"/>
              <a:t> is a data structure that's based on a table. Databases are designed to be able to hold a lot of data and to make it easy to look up data based on specific properties.</a:t>
            </a:r>
          </a:p>
          <a:p>
            <a:endParaRPr lang="en-US" dirty="0"/>
          </a:p>
        </p:txBody>
      </p:sp>
      <p:sp>
        <p:nvSpPr>
          <p:cNvPr id="4" name="Slide Number Placeholder 3">
            <a:extLst>
              <a:ext uri="{FF2B5EF4-FFF2-40B4-BE49-F238E27FC236}">
                <a16:creationId xmlns:a16="http://schemas.microsoft.com/office/drawing/2014/main" id="{0B962A68-F24B-4D81-B50F-36C17B299EF6}"/>
              </a:ext>
            </a:extLst>
          </p:cNvPr>
          <p:cNvSpPr>
            <a:spLocks noGrp="1"/>
          </p:cNvSpPr>
          <p:nvPr>
            <p:ph type="sldNum" sz="quarter" idx="12"/>
          </p:nvPr>
        </p:nvSpPr>
        <p:spPr/>
        <p:txBody>
          <a:bodyPr/>
          <a:lstStyle/>
          <a:p>
            <a:fld id="{387BF9F8-7DAC-45C5-972D-12E58EEEE5F6}" type="slidenum">
              <a:rPr lang="en-US" smtClean="0"/>
              <a:t>51</a:t>
            </a:fld>
            <a:endParaRPr lang="en-US"/>
          </a:p>
        </p:txBody>
      </p:sp>
    </p:spTree>
    <p:extLst>
      <p:ext uri="{BB962C8B-B14F-4D97-AF65-F5344CB8AC3E}">
        <p14:creationId xmlns:p14="http://schemas.microsoft.com/office/powerpoint/2010/main" val="14636147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BBE5-614B-419F-BE4C-EDD958FB477E}"/>
              </a:ext>
            </a:extLst>
          </p:cNvPr>
          <p:cNvSpPr>
            <a:spLocks noGrp="1"/>
          </p:cNvSpPr>
          <p:nvPr>
            <p:ph type="title"/>
          </p:nvPr>
        </p:nvSpPr>
        <p:spPr/>
        <p:txBody>
          <a:bodyPr/>
          <a:lstStyle/>
          <a:p>
            <a:r>
              <a:rPr lang="en-US" dirty="0"/>
              <a:t>Programming with Django</a:t>
            </a:r>
          </a:p>
        </p:txBody>
      </p:sp>
      <p:sp>
        <p:nvSpPr>
          <p:cNvPr id="3" name="Content Placeholder 2">
            <a:extLst>
              <a:ext uri="{FF2B5EF4-FFF2-40B4-BE49-F238E27FC236}">
                <a16:creationId xmlns:a16="http://schemas.microsoft.com/office/drawing/2014/main" id="{DF0A12C2-A97D-4D92-B6BA-BACD98B7D693}"/>
              </a:ext>
            </a:extLst>
          </p:cNvPr>
          <p:cNvSpPr>
            <a:spLocks noGrp="1"/>
          </p:cNvSpPr>
          <p:nvPr>
            <p:ph idx="1"/>
          </p:nvPr>
        </p:nvSpPr>
        <p:spPr/>
        <p:txBody>
          <a:bodyPr/>
          <a:lstStyle/>
          <a:p>
            <a:r>
              <a:rPr lang="en-US" dirty="0"/>
              <a:t>Programming websites in Django is pretty complicated. You should learn about functions, dictionaries, and object-oriented programming before attempting it.</a:t>
            </a:r>
          </a:p>
          <a:p>
            <a:endParaRPr lang="en-US" dirty="0"/>
          </a:p>
          <a:p>
            <a:r>
              <a:rPr lang="en-US" dirty="0"/>
              <a:t>Once you're ready, you can work through a tutorial of how to set up a Django website here:</a:t>
            </a:r>
          </a:p>
          <a:p>
            <a:r>
              <a:rPr lang="en-US" dirty="0">
                <a:hlinkClick r:id="rId2"/>
              </a:rPr>
              <a:t>https://docs.djangoproject.com/en/3.2/intro/tutorial01/</a:t>
            </a:r>
            <a:r>
              <a:rPr lang="en-US" dirty="0"/>
              <a:t> </a:t>
            </a:r>
          </a:p>
        </p:txBody>
      </p:sp>
      <p:sp>
        <p:nvSpPr>
          <p:cNvPr id="4" name="Slide Number Placeholder 3">
            <a:extLst>
              <a:ext uri="{FF2B5EF4-FFF2-40B4-BE49-F238E27FC236}">
                <a16:creationId xmlns:a16="http://schemas.microsoft.com/office/drawing/2014/main" id="{3C054913-D96F-4E90-8075-C1E4DF253902}"/>
              </a:ext>
            </a:extLst>
          </p:cNvPr>
          <p:cNvSpPr>
            <a:spLocks noGrp="1"/>
          </p:cNvSpPr>
          <p:nvPr>
            <p:ph type="sldNum" sz="quarter" idx="12"/>
          </p:nvPr>
        </p:nvSpPr>
        <p:spPr/>
        <p:txBody>
          <a:bodyPr/>
          <a:lstStyle/>
          <a:p>
            <a:fld id="{387BF9F8-7DAC-45C5-972D-12E58EEEE5F6}" type="slidenum">
              <a:rPr lang="en-US" smtClean="0"/>
              <a:t>52</a:t>
            </a:fld>
            <a:endParaRPr lang="en-US"/>
          </a:p>
        </p:txBody>
      </p:sp>
    </p:spTree>
    <p:extLst>
      <p:ext uri="{BB962C8B-B14F-4D97-AF65-F5344CB8AC3E}">
        <p14:creationId xmlns:p14="http://schemas.microsoft.com/office/powerpoint/2010/main" val="2889203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949F-73C3-45D4-8E82-6E3F85AB9F68}"/>
              </a:ext>
            </a:extLst>
          </p:cNvPr>
          <p:cNvSpPr>
            <a:spLocks noGrp="1"/>
          </p:cNvSpPr>
          <p:nvPr>
            <p:ph type="title"/>
          </p:nvPr>
        </p:nvSpPr>
        <p:spPr/>
        <p:txBody>
          <a:bodyPr/>
          <a:lstStyle/>
          <a:p>
            <a:r>
              <a:rPr lang="en-US" dirty="0"/>
              <a:t>Flask</a:t>
            </a:r>
          </a:p>
        </p:txBody>
      </p:sp>
      <p:sp>
        <p:nvSpPr>
          <p:cNvPr id="3" name="Content Placeholder 2">
            <a:extLst>
              <a:ext uri="{FF2B5EF4-FFF2-40B4-BE49-F238E27FC236}">
                <a16:creationId xmlns:a16="http://schemas.microsoft.com/office/drawing/2014/main" id="{17E128A6-BBD6-42A3-AF93-CBBF789FF020}"/>
              </a:ext>
            </a:extLst>
          </p:cNvPr>
          <p:cNvSpPr>
            <a:spLocks noGrp="1"/>
          </p:cNvSpPr>
          <p:nvPr>
            <p:ph idx="1"/>
          </p:nvPr>
        </p:nvSpPr>
        <p:spPr/>
        <p:txBody>
          <a:bodyPr/>
          <a:lstStyle/>
          <a:p>
            <a:r>
              <a:rPr lang="en-US" dirty="0"/>
              <a:t>Flask is also a module that lets you build interactive websites using Python. But Flask starts with a simple, lightweight website, instead of requiring you to set up a database and objects first.</a:t>
            </a:r>
          </a:p>
          <a:p>
            <a:endParaRPr lang="en-US" dirty="0"/>
          </a:p>
          <a:p>
            <a:r>
              <a:rPr lang="en-US" dirty="0"/>
              <a:t>Website: </a:t>
            </a:r>
            <a:r>
              <a:rPr lang="en-US" dirty="0">
                <a:hlinkClick r:id="rId2"/>
              </a:rPr>
              <a:t>https://flask.palletsprojects.com/</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flask</a:t>
            </a:r>
          </a:p>
        </p:txBody>
      </p:sp>
      <p:sp>
        <p:nvSpPr>
          <p:cNvPr id="4" name="Slide Number Placeholder 3">
            <a:extLst>
              <a:ext uri="{FF2B5EF4-FFF2-40B4-BE49-F238E27FC236}">
                <a16:creationId xmlns:a16="http://schemas.microsoft.com/office/drawing/2014/main" id="{C02DD24D-2B6A-44DD-AD05-DC5095835F75}"/>
              </a:ext>
            </a:extLst>
          </p:cNvPr>
          <p:cNvSpPr>
            <a:spLocks noGrp="1"/>
          </p:cNvSpPr>
          <p:nvPr>
            <p:ph type="sldNum" sz="quarter" idx="12"/>
          </p:nvPr>
        </p:nvSpPr>
        <p:spPr/>
        <p:txBody>
          <a:bodyPr/>
          <a:lstStyle/>
          <a:p>
            <a:fld id="{387BF9F8-7DAC-45C5-972D-12E58EEEE5F6}" type="slidenum">
              <a:rPr lang="en-US" smtClean="0"/>
              <a:t>53</a:t>
            </a:fld>
            <a:endParaRPr lang="en-US"/>
          </a:p>
        </p:txBody>
      </p:sp>
    </p:spTree>
    <p:extLst>
      <p:ext uri="{BB962C8B-B14F-4D97-AF65-F5344CB8AC3E}">
        <p14:creationId xmlns:p14="http://schemas.microsoft.com/office/powerpoint/2010/main" val="39553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32F39-917D-49F3-84EB-2EB4C6AFCCBD}"/>
              </a:ext>
            </a:extLst>
          </p:cNvPr>
          <p:cNvSpPr>
            <a:spLocks noGrp="1"/>
          </p:cNvSpPr>
          <p:nvPr>
            <p:ph type="title"/>
          </p:nvPr>
        </p:nvSpPr>
        <p:spPr/>
        <p:txBody>
          <a:bodyPr/>
          <a:lstStyle/>
          <a:p>
            <a:r>
              <a:rPr lang="en-US" dirty="0"/>
              <a:t>Programming in Flask</a:t>
            </a:r>
          </a:p>
        </p:txBody>
      </p:sp>
      <p:sp>
        <p:nvSpPr>
          <p:cNvPr id="3" name="Content Placeholder 2">
            <a:extLst>
              <a:ext uri="{FF2B5EF4-FFF2-40B4-BE49-F238E27FC236}">
                <a16:creationId xmlns:a16="http://schemas.microsoft.com/office/drawing/2014/main" id="{F32C23CA-F7F4-4134-9269-5F991E43DC89}"/>
              </a:ext>
            </a:extLst>
          </p:cNvPr>
          <p:cNvSpPr>
            <a:spLocks noGrp="1"/>
          </p:cNvSpPr>
          <p:nvPr>
            <p:ph idx="1"/>
          </p:nvPr>
        </p:nvSpPr>
        <p:spPr/>
        <p:txBody>
          <a:bodyPr>
            <a:normAutofit fontScale="62500" lnSpcReduction="20000"/>
          </a:bodyPr>
          <a:lstStyle/>
          <a:p>
            <a:r>
              <a:rPr lang="en-US" dirty="0"/>
              <a:t>You can set up a simple website in Flask pretty easily, just by using a function and some advanced Python syntax.</a:t>
            </a:r>
          </a:p>
          <a:p>
            <a:endParaRPr lang="en-US" dirty="0"/>
          </a:p>
          <a:p>
            <a:r>
              <a:rPr lang="en-US" dirty="0">
                <a:solidFill>
                  <a:srgbClr val="0070C0"/>
                </a:solidFill>
                <a:latin typeface="Consolas" panose="020B0609020204030204" pitchFamily="49" charset="0"/>
              </a:rPr>
              <a:t>import flask</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app = </a:t>
            </a:r>
            <a:r>
              <a:rPr lang="en-US" dirty="0" err="1">
                <a:solidFill>
                  <a:srgbClr val="0070C0"/>
                </a:solidFill>
                <a:latin typeface="Consolas" panose="020B0609020204030204" pitchFamily="49" charset="0"/>
              </a:rPr>
              <a:t>flask.Flask</a:t>
            </a:r>
            <a:r>
              <a:rPr lang="en-US" dirty="0">
                <a:solidFill>
                  <a:srgbClr val="0070C0"/>
                </a:solidFill>
                <a:latin typeface="Consolas" panose="020B0609020204030204" pitchFamily="49" charset="0"/>
              </a:rPr>
              <a:t>("Example")</a:t>
            </a: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@app.route("/")</a:t>
            </a:r>
          </a:p>
          <a:p>
            <a:r>
              <a:rPr lang="en-US" dirty="0">
                <a:solidFill>
                  <a:srgbClr val="0070C0"/>
                </a:solidFill>
                <a:latin typeface="Consolas" panose="020B0609020204030204" pitchFamily="49" charset="0"/>
              </a:rPr>
              <a:t>def tutorial():</a:t>
            </a:r>
          </a:p>
          <a:p>
            <a:r>
              <a:rPr lang="en-US" dirty="0">
                <a:solidFill>
                  <a:srgbClr val="0070C0"/>
                </a:solidFill>
                <a:latin typeface="Consolas" panose="020B0609020204030204" pitchFamily="49" charset="0"/>
              </a:rPr>
              <a:t>    return "&lt;p&gt;My Website&lt;/p&gt;"</a:t>
            </a:r>
          </a:p>
          <a:p>
            <a:endParaRPr lang="en-US" dirty="0"/>
          </a:p>
          <a:p>
            <a:r>
              <a:rPr lang="en-US" dirty="0"/>
              <a:t>But if you want to make more advanced websites, you'll still need to learn some complex Python syntax first.</a:t>
            </a:r>
          </a:p>
        </p:txBody>
      </p:sp>
      <p:sp>
        <p:nvSpPr>
          <p:cNvPr id="4" name="Slide Number Placeholder 3">
            <a:extLst>
              <a:ext uri="{FF2B5EF4-FFF2-40B4-BE49-F238E27FC236}">
                <a16:creationId xmlns:a16="http://schemas.microsoft.com/office/drawing/2014/main" id="{35F0879F-1BA2-497B-B857-6B79ECD15847}"/>
              </a:ext>
            </a:extLst>
          </p:cNvPr>
          <p:cNvSpPr>
            <a:spLocks noGrp="1"/>
          </p:cNvSpPr>
          <p:nvPr>
            <p:ph type="sldNum" sz="quarter" idx="12"/>
          </p:nvPr>
        </p:nvSpPr>
        <p:spPr/>
        <p:txBody>
          <a:bodyPr/>
          <a:lstStyle/>
          <a:p>
            <a:fld id="{387BF9F8-7DAC-45C5-972D-12E58EEEE5F6}" type="slidenum">
              <a:rPr lang="en-US" smtClean="0"/>
              <a:t>54</a:t>
            </a:fld>
            <a:endParaRPr lang="en-US"/>
          </a:p>
        </p:txBody>
      </p:sp>
    </p:spTree>
    <p:extLst>
      <p:ext uri="{BB962C8B-B14F-4D97-AF65-F5344CB8AC3E}">
        <p14:creationId xmlns:p14="http://schemas.microsoft.com/office/powerpoint/2010/main" val="5378029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B003-651D-41CB-ADD5-C3CB71032490}"/>
              </a:ext>
            </a:extLst>
          </p:cNvPr>
          <p:cNvSpPr>
            <a:spLocks noGrp="1"/>
          </p:cNvSpPr>
          <p:nvPr>
            <p:ph type="title"/>
          </p:nvPr>
        </p:nvSpPr>
        <p:spPr/>
        <p:txBody>
          <a:bodyPr/>
          <a:lstStyle/>
          <a:p>
            <a:r>
              <a:rPr lang="en-US" dirty="0">
                <a:solidFill>
                  <a:schemeClr val="accent2"/>
                </a:solidFill>
              </a:rPr>
              <a:t>Beautiful Soup</a:t>
            </a:r>
          </a:p>
        </p:txBody>
      </p:sp>
      <p:sp>
        <p:nvSpPr>
          <p:cNvPr id="3" name="Content Placeholder 2">
            <a:extLst>
              <a:ext uri="{FF2B5EF4-FFF2-40B4-BE49-F238E27FC236}">
                <a16:creationId xmlns:a16="http://schemas.microsoft.com/office/drawing/2014/main" id="{83BD9AAE-2B3E-47F4-A5BD-3C9F52AEC401}"/>
              </a:ext>
            </a:extLst>
          </p:cNvPr>
          <p:cNvSpPr>
            <a:spLocks noGrp="1"/>
          </p:cNvSpPr>
          <p:nvPr>
            <p:ph idx="1"/>
          </p:nvPr>
        </p:nvSpPr>
        <p:spPr/>
        <p:txBody>
          <a:bodyPr/>
          <a:lstStyle/>
          <a:p>
            <a:pPr marL="0" indent="0">
              <a:buNone/>
            </a:pPr>
            <a:r>
              <a:rPr lang="en-US" dirty="0"/>
              <a:t>Beautiful Soup is a module that supports </a:t>
            </a:r>
            <a:r>
              <a:rPr lang="en-US" dirty="0" err="1"/>
              <a:t>webscraping</a:t>
            </a:r>
            <a:r>
              <a:rPr lang="en-US" dirty="0"/>
              <a:t> and HTML parsing. This is useful if you want to gather data from online for use in an application.</a:t>
            </a:r>
          </a:p>
          <a:p>
            <a:endParaRPr lang="en-US" dirty="0"/>
          </a:p>
          <a:p>
            <a:pPr marL="0" indent="0">
              <a:buNone/>
            </a:pPr>
            <a:r>
              <a:rPr lang="en-US" dirty="0"/>
              <a:t>Website: </a:t>
            </a:r>
            <a:r>
              <a:rPr lang="en-US" dirty="0">
                <a:hlinkClick r:id="rId2"/>
              </a:rPr>
              <a:t>https://www.crummy.com/software/BeautifulSoup/</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beautifulsoup4</a:t>
            </a:r>
          </a:p>
        </p:txBody>
      </p:sp>
      <p:sp>
        <p:nvSpPr>
          <p:cNvPr id="4" name="Slide Number Placeholder 3">
            <a:extLst>
              <a:ext uri="{FF2B5EF4-FFF2-40B4-BE49-F238E27FC236}">
                <a16:creationId xmlns:a16="http://schemas.microsoft.com/office/drawing/2014/main" id="{04055302-B63A-4073-B51D-37883C25E41F}"/>
              </a:ext>
            </a:extLst>
          </p:cNvPr>
          <p:cNvSpPr>
            <a:spLocks noGrp="1"/>
          </p:cNvSpPr>
          <p:nvPr>
            <p:ph type="sldNum" sz="quarter" idx="12"/>
          </p:nvPr>
        </p:nvSpPr>
        <p:spPr/>
        <p:txBody>
          <a:bodyPr/>
          <a:lstStyle/>
          <a:p>
            <a:fld id="{3DC15121-5663-444A-BB7A-825CD26267B3}" type="slidenum">
              <a:rPr lang="en-US" smtClean="0"/>
              <a:t>55</a:t>
            </a:fld>
            <a:endParaRPr lang="en-US"/>
          </a:p>
        </p:txBody>
      </p:sp>
    </p:spTree>
    <p:extLst>
      <p:ext uri="{BB962C8B-B14F-4D97-AF65-F5344CB8AC3E}">
        <p14:creationId xmlns:p14="http://schemas.microsoft.com/office/powerpoint/2010/main" val="80783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03C6-37B8-4C95-83A5-3315141DCC33}"/>
              </a:ext>
            </a:extLst>
          </p:cNvPr>
          <p:cNvSpPr>
            <a:spLocks noGrp="1"/>
          </p:cNvSpPr>
          <p:nvPr>
            <p:ph type="title"/>
          </p:nvPr>
        </p:nvSpPr>
        <p:spPr/>
        <p:txBody>
          <a:bodyPr/>
          <a:lstStyle/>
          <a:p>
            <a:r>
              <a:rPr lang="en-US" dirty="0"/>
              <a:t>Parse HTML as Tags</a:t>
            </a:r>
          </a:p>
        </p:txBody>
      </p:sp>
      <p:sp>
        <p:nvSpPr>
          <p:cNvPr id="3" name="Content Placeholder 2">
            <a:extLst>
              <a:ext uri="{FF2B5EF4-FFF2-40B4-BE49-F238E27FC236}">
                <a16:creationId xmlns:a16="http://schemas.microsoft.com/office/drawing/2014/main" id="{D5DA3432-B639-40E0-84A2-609DA88B1AC8}"/>
              </a:ext>
            </a:extLst>
          </p:cNvPr>
          <p:cNvSpPr>
            <a:spLocks noGrp="1"/>
          </p:cNvSpPr>
          <p:nvPr>
            <p:ph idx="1"/>
          </p:nvPr>
        </p:nvSpPr>
        <p:spPr/>
        <p:txBody>
          <a:bodyPr/>
          <a:lstStyle/>
          <a:p>
            <a:pPr marL="0" indent="0">
              <a:buNone/>
            </a:pPr>
            <a:r>
              <a:rPr lang="en-US" dirty="0"/>
              <a:t>HTML organizes content on a page using </a:t>
            </a:r>
            <a:r>
              <a:rPr lang="en-US" b="1" dirty="0"/>
              <a:t>tags</a:t>
            </a:r>
            <a:r>
              <a:rPr lang="en-US" dirty="0"/>
              <a:t>, like this:</a:t>
            </a:r>
          </a:p>
          <a:p>
            <a:pPr marL="0" indent="0">
              <a:buNone/>
            </a:pPr>
            <a:endParaRPr lang="en-US" dirty="0"/>
          </a:p>
          <a:p>
            <a:pPr marL="0" indent="0">
              <a:buNone/>
            </a:pPr>
            <a:r>
              <a:rPr lang="en-US" dirty="0">
                <a:solidFill>
                  <a:srgbClr val="0070C0"/>
                </a:solidFill>
                <a:latin typeface="Consolas" panose="020B0609020204030204" pitchFamily="49" charset="0"/>
              </a:rPr>
              <a:t>&lt;tag attribute="value"&gt;</a:t>
            </a:r>
          </a:p>
          <a:p>
            <a:pPr marL="0" indent="0">
              <a:buNone/>
            </a:pPr>
            <a:r>
              <a:rPr lang="en-US" dirty="0">
                <a:solidFill>
                  <a:srgbClr val="0070C0"/>
                </a:solidFill>
                <a:latin typeface="Consolas" panose="020B0609020204030204" pitchFamily="49" charset="0"/>
              </a:rPr>
              <a:t>	&lt;</a:t>
            </a:r>
            <a:r>
              <a:rPr lang="en-US" dirty="0" err="1">
                <a:solidFill>
                  <a:srgbClr val="0070C0"/>
                </a:solidFill>
                <a:latin typeface="Consolas" panose="020B0609020204030204" pitchFamily="49" charset="0"/>
              </a:rPr>
              <a:t>subtag</a:t>
            </a:r>
            <a:r>
              <a:rPr lang="en-US" dirty="0">
                <a:solidFill>
                  <a:srgbClr val="0070C0"/>
                </a:solidFill>
                <a:latin typeface="Consolas" panose="020B0609020204030204" pitchFamily="49" charset="0"/>
              </a:rPr>
              <a:t>&gt; Some content for the </a:t>
            </a:r>
            <a:r>
              <a:rPr lang="en-US" dirty="0" err="1">
                <a:solidFill>
                  <a:srgbClr val="0070C0"/>
                </a:solidFill>
                <a:latin typeface="Consolas" panose="020B0609020204030204" pitchFamily="49" charset="0"/>
              </a:rPr>
              <a:t>subtag</a:t>
            </a:r>
            <a:r>
              <a:rPr lang="en-US" dirty="0">
                <a:solidFill>
                  <a:srgbClr val="0070C0"/>
                </a:solidFill>
                <a:latin typeface="Consolas" panose="020B0609020204030204" pitchFamily="49" charset="0"/>
              </a:rPr>
              <a:t> &lt;/</a:t>
            </a:r>
            <a:r>
              <a:rPr lang="en-US" dirty="0" err="1">
                <a:solidFill>
                  <a:srgbClr val="0070C0"/>
                </a:solidFill>
                <a:latin typeface="Consolas" panose="020B0609020204030204" pitchFamily="49" charset="0"/>
              </a:rPr>
              <a:t>subtag</a:t>
            </a:r>
            <a:r>
              <a:rPr lang="en-US" dirty="0">
                <a:solidFill>
                  <a:srgbClr val="0070C0"/>
                </a:solidFill>
                <a:latin typeface="Consolas" panose="020B0609020204030204" pitchFamily="49" charset="0"/>
              </a:rPr>
              <a:t>&gt; </a:t>
            </a:r>
          </a:p>
          <a:p>
            <a:pPr marL="0" indent="0">
              <a:buNone/>
            </a:pPr>
            <a:r>
              <a:rPr lang="en-US" dirty="0">
                <a:solidFill>
                  <a:srgbClr val="0070C0"/>
                </a:solidFill>
                <a:latin typeface="Consolas" panose="020B0609020204030204" pitchFamily="49" charset="0"/>
              </a:rPr>
              <a:t>&lt;/tag&gt;</a:t>
            </a:r>
          </a:p>
          <a:p>
            <a:pPr marL="0" indent="0">
              <a:buNone/>
            </a:pPr>
            <a:endParaRPr lang="en-US" dirty="0"/>
          </a:p>
          <a:p>
            <a:pPr marL="0" indent="0">
              <a:buNone/>
            </a:pPr>
            <a:r>
              <a:rPr lang="en-US" dirty="0"/>
              <a:t>To parse a website, you need to look for a certain type of tag in the file.</a:t>
            </a:r>
          </a:p>
        </p:txBody>
      </p:sp>
      <p:sp>
        <p:nvSpPr>
          <p:cNvPr id="4" name="Slide Number Placeholder 3">
            <a:extLst>
              <a:ext uri="{FF2B5EF4-FFF2-40B4-BE49-F238E27FC236}">
                <a16:creationId xmlns:a16="http://schemas.microsoft.com/office/drawing/2014/main" id="{042D0FE3-FAD0-4101-87B5-E3B5899045FE}"/>
              </a:ext>
            </a:extLst>
          </p:cNvPr>
          <p:cNvSpPr>
            <a:spLocks noGrp="1"/>
          </p:cNvSpPr>
          <p:nvPr>
            <p:ph type="sldNum" sz="quarter" idx="12"/>
          </p:nvPr>
        </p:nvSpPr>
        <p:spPr/>
        <p:txBody>
          <a:bodyPr/>
          <a:lstStyle/>
          <a:p>
            <a:fld id="{3DC15121-5663-444A-BB7A-825CD26267B3}" type="slidenum">
              <a:rPr lang="en-US" smtClean="0"/>
              <a:t>56</a:t>
            </a:fld>
            <a:endParaRPr lang="en-US"/>
          </a:p>
        </p:txBody>
      </p:sp>
    </p:spTree>
    <p:extLst>
      <p:ext uri="{BB962C8B-B14F-4D97-AF65-F5344CB8AC3E}">
        <p14:creationId xmlns:p14="http://schemas.microsoft.com/office/powerpoint/2010/main" val="91369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DB6D0-E42A-4573-BDF2-857217A5BA0A}"/>
              </a:ext>
            </a:extLst>
          </p:cNvPr>
          <p:cNvSpPr>
            <a:spLocks noGrp="1"/>
          </p:cNvSpPr>
          <p:nvPr>
            <p:ph type="title"/>
          </p:nvPr>
        </p:nvSpPr>
        <p:spPr/>
        <p:txBody>
          <a:bodyPr/>
          <a:lstStyle/>
          <a:p>
            <a:r>
              <a:rPr lang="en-US" dirty="0"/>
              <a:t>Load HTML with </a:t>
            </a:r>
            <a:r>
              <a:rPr lang="en-US" dirty="0" err="1"/>
              <a:t>urllib</a:t>
            </a:r>
            <a:endParaRPr lang="en-US" dirty="0"/>
          </a:p>
        </p:txBody>
      </p:sp>
      <p:sp>
        <p:nvSpPr>
          <p:cNvPr id="3" name="Content Placeholder 2">
            <a:extLst>
              <a:ext uri="{FF2B5EF4-FFF2-40B4-BE49-F238E27FC236}">
                <a16:creationId xmlns:a16="http://schemas.microsoft.com/office/drawing/2014/main" id="{7957ACA3-5A81-42F6-8B5A-3E428F9AD5FE}"/>
              </a:ext>
            </a:extLst>
          </p:cNvPr>
          <p:cNvSpPr>
            <a:spLocks noGrp="1"/>
          </p:cNvSpPr>
          <p:nvPr>
            <p:ph idx="1"/>
          </p:nvPr>
        </p:nvSpPr>
        <p:spPr>
          <a:xfrm>
            <a:off x="1097280" y="1845733"/>
            <a:ext cx="10058400" cy="4286901"/>
          </a:xfrm>
        </p:spPr>
        <p:txBody>
          <a:bodyPr>
            <a:normAutofit fontScale="70000" lnSpcReduction="20000"/>
          </a:bodyPr>
          <a:lstStyle/>
          <a:p>
            <a:r>
              <a:rPr lang="en-US" dirty="0"/>
              <a:t>First, how can you get the HTML of a website?</a:t>
            </a:r>
          </a:p>
          <a:p>
            <a:endParaRPr lang="en-US" dirty="0"/>
          </a:p>
          <a:p>
            <a:r>
              <a:rPr lang="en-US" dirty="0"/>
              <a:t>There's a handy built-in library for that, </a:t>
            </a:r>
            <a:r>
              <a:rPr lang="en-US" dirty="0" err="1"/>
              <a:t>urllib</a:t>
            </a:r>
            <a:r>
              <a:rPr lang="en-US" dirty="0"/>
              <a:t>. It doesn't work in all cases (like when authentication is required), but it works for basic websites.</a:t>
            </a:r>
          </a:p>
          <a:p>
            <a:endParaRPr lang="en-US" dirty="0"/>
          </a:p>
          <a:p>
            <a:r>
              <a:rPr lang="en-US" dirty="0">
                <a:solidFill>
                  <a:srgbClr val="0070C0"/>
                </a:solidFill>
                <a:latin typeface="Consolas" panose="020B0609020204030204" pitchFamily="49" charset="0"/>
              </a:rPr>
              <a:t>from bs4 import </a:t>
            </a:r>
            <a:r>
              <a:rPr lang="en-US" dirty="0" err="1">
                <a:solidFill>
                  <a:srgbClr val="0070C0"/>
                </a:solidFill>
                <a:latin typeface="Consolas" panose="020B0609020204030204" pitchFamily="49" charset="0"/>
              </a:rPr>
              <a:t>BeautifulSoup</a:t>
            </a:r>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urllib.request</a:t>
            </a:r>
            <a:endParaRPr lang="en-US" dirty="0">
              <a:solidFill>
                <a:srgbClr val="0070C0"/>
              </a:solidFill>
              <a:latin typeface="Consolas" panose="020B0609020204030204" pitchFamily="49" charset="0"/>
            </a:endParaRPr>
          </a:p>
          <a:p>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page = </a:t>
            </a:r>
            <a:r>
              <a:rPr lang="en-US" dirty="0" err="1">
                <a:solidFill>
                  <a:srgbClr val="0070C0"/>
                </a:solidFill>
                <a:latin typeface="Consolas" panose="020B0609020204030204" pitchFamily="49" charset="0"/>
              </a:rPr>
              <a:t>urllib.request.urlopen</a:t>
            </a:r>
            <a:r>
              <a:rPr lang="en-US" dirty="0">
                <a:solidFill>
                  <a:srgbClr val="0070C0"/>
                </a:solidFill>
                <a:latin typeface="Consolas" panose="020B0609020204030204" pitchFamily="49" charset="0"/>
              </a:rPr>
              <a:t>("https://docs.python.org/3/")</a:t>
            </a:r>
          </a:p>
          <a:p>
            <a:r>
              <a:rPr lang="en-US" dirty="0">
                <a:solidFill>
                  <a:srgbClr val="0070C0"/>
                </a:solidFill>
                <a:latin typeface="Consolas" panose="020B0609020204030204" pitchFamily="49" charset="0"/>
              </a:rPr>
              <a:t>text = </a:t>
            </a:r>
            <a:r>
              <a:rPr lang="en-US" dirty="0" err="1">
                <a:solidFill>
                  <a:srgbClr val="0070C0"/>
                </a:solidFill>
                <a:latin typeface="Consolas" panose="020B0609020204030204" pitchFamily="49" charset="0"/>
              </a:rPr>
              <a:t>page.read</a:t>
            </a:r>
            <a:r>
              <a:rPr lang="en-US" dirty="0">
                <a:solidFill>
                  <a:srgbClr val="0070C0"/>
                </a:solidFill>
                <a:latin typeface="Consolas" panose="020B0609020204030204" pitchFamily="49" charset="0"/>
              </a:rPr>
              <a:t>()</a:t>
            </a:r>
          </a:p>
          <a:p>
            <a:pPr marL="0" indent="0">
              <a:buNone/>
            </a:pPr>
            <a:endParaRPr lang="en-US" dirty="0">
              <a:solidFill>
                <a:srgbClr val="0070C0"/>
              </a:solidFill>
              <a:latin typeface="Consolas" panose="020B0609020204030204" pitchFamily="49" charset="0"/>
            </a:endParaRPr>
          </a:p>
          <a:p>
            <a:r>
              <a:rPr lang="en-US" dirty="0">
                <a:solidFill>
                  <a:srgbClr val="0070C0"/>
                </a:solidFill>
                <a:latin typeface="Consolas" panose="020B0609020204030204" pitchFamily="49" charset="0"/>
              </a:rPr>
              <a:t>doc = </a:t>
            </a:r>
            <a:r>
              <a:rPr lang="en-US" dirty="0" err="1">
                <a:solidFill>
                  <a:srgbClr val="0070C0"/>
                </a:solidFill>
                <a:latin typeface="Consolas" panose="020B0609020204030204" pitchFamily="49" charset="0"/>
              </a:rPr>
              <a:t>BeautifulSoup</a:t>
            </a:r>
            <a:r>
              <a:rPr lang="en-US" dirty="0">
                <a:solidFill>
                  <a:srgbClr val="0070C0"/>
                </a:solidFill>
                <a:latin typeface="Consolas" panose="020B0609020204030204" pitchFamily="49" charset="0"/>
              </a:rPr>
              <a:t>(text, '</a:t>
            </a:r>
            <a:r>
              <a:rPr lang="en-US" dirty="0" err="1">
                <a:solidFill>
                  <a:srgbClr val="0070C0"/>
                </a:solidFill>
                <a:latin typeface="Consolas" panose="020B0609020204030204" pitchFamily="49" charset="0"/>
              </a:rPr>
              <a:t>html.parser</a:t>
            </a:r>
            <a:r>
              <a:rPr lang="en-US" dirty="0">
                <a:solidFill>
                  <a:srgbClr val="0070C0"/>
                </a:solidFill>
                <a:latin typeface="Consolas" panose="020B0609020204030204" pitchFamily="49" charset="0"/>
              </a:rPr>
              <a:t>')</a:t>
            </a:r>
          </a:p>
          <a:p>
            <a:endParaRPr lang="en-US" dirty="0"/>
          </a:p>
        </p:txBody>
      </p:sp>
      <p:sp>
        <p:nvSpPr>
          <p:cNvPr id="4" name="Slide Number Placeholder 3">
            <a:extLst>
              <a:ext uri="{FF2B5EF4-FFF2-40B4-BE49-F238E27FC236}">
                <a16:creationId xmlns:a16="http://schemas.microsoft.com/office/drawing/2014/main" id="{8BCE11DB-CC83-4232-B6F0-75FE80280B2F}"/>
              </a:ext>
            </a:extLst>
          </p:cNvPr>
          <p:cNvSpPr>
            <a:spLocks noGrp="1"/>
          </p:cNvSpPr>
          <p:nvPr>
            <p:ph type="sldNum" sz="quarter" idx="12"/>
          </p:nvPr>
        </p:nvSpPr>
        <p:spPr/>
        <p:txBody>
          <a:bodyPr/>
          <a:lstStyle/>
          <a:p>
            <a:fld id="{387BF9F8-7DAC-45C5-972D-12E58EEEE5F6}" type="slidenum">
              <a:rPr lang="en-US" smtClean="0"/>
              <a:t>57</a:t>
            </a:fld>
            <a:endParaRPr lang="en-US"/>
          </a:p>
        </p:txBody>
      </p:sp>
    </p:spTree>
    <p:extLst>
      <p:ext uri="{BB962C8B-B14F-4D97-AF65-F5344CB8AC3E}">
        <p14:creationId xmlns:p14="http://schemas.microsoft.com/office/powerpoint/2010/main" val="11503359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E11D-EFBB-4857-A8D8-3E90BD12E562}"/>
              </a:ext>
            </a:extLst>
          </p:cNvPr>
          <p:cNvSpPr>
            <a:spLocks noGrp="1"/>
          </p:cNvSpPr>
          <p:nvPr>
            <p:ph type="title"/>
          </p:nvPr>
        </p:nvSpPr>
        <p:spPr/>
        <p:txBody>
          <a:bodyPr/>
          <a:lstStyle/>
          <a:p>
            <a:r>
              <a:rPr lang="en-US" dirty="0" err="1"/>
              <a:t>BeautifulSoup</a:t>
            </a:r>
            <a:r>
              <a:rPr lang="en-US" dirty="0"/>
              <a:t> Navigation</a:t>
            </a:r>
          </a:p>
        </p:txBody>
      </p:sp>
      <p:sp>
        <p:nvSpPr>
          <p:cNvPr id="3" name="Content Placeholder 2">
            <a:extLst>
              <a:ext uri="{FF2B5EF4-FFF2-40B4-BE49-F238E27FC236}">
                <a16:creationId xmlns:a16="http://schemas.microsoft.com/office/drawing/2014/main" id="{EB6B47DB-D446-4744-A6C5-C6BCE450EE4B}"/>
              </a:ext>
            </a:extLst>
          </p:cNvPr>
          <p:cNvSpPr>
            <a:spLocks noGrp="1"/>
          </p:cNvSpPr>
          <p:nvPr>
            <p:ph idx="1"/>
          </p:nvPr>
        </p:nvSpPr>
        <p:spPr/>
        <p:txBody>
          <a:bodyPr>
            <a:normAutofit fontScale="92500" lnSpcReduction="10000"/>
          </a:bodyPr>
          <a:lstStyle/>
          <a:p>
            <a:r>
              <a:rPr lang="en-US" dirty="0"/>
              <a:t>You can access the content of a </a:t>
            </a:r>
            <a:r>
              <a:rPr lang="en-US" dirty="0" err="1"/>
              <a:t>BeautifulSoup</a:t>
            </a:r>
            <a:r>
              <a:rPr lang="en-US" dirty="0"/>
              <a:t> page with tag names.</a:t>
            </a:r>
          </a:p>
          <a:p>
            <a:endParaRPr lang="en-US" dirty="0"/>
          </a:p>
          <a:p>
            <a:r>
              <a:rPr lang="en-US" dirty="0"/>
              <a:t>For example, at the top level of the whole document, request the title of the page by accessing the property title, with a period between the variable and the property. Or access the whole body of the page with the property body.</a:t>
            </a:r>
          </a:p>
          <a:p>
            <a:endParaRPr lang="en-US" dirty="0"/>
          </a:p>
          <a:p>
            <a:r>
              <a:rPr lang="en-US" dirty="0">
                <a:solidFill>
                  <a:srgbClr val="0070C0"/>
                </a:solidFill>
                <a:latin typeface="Consolas" panose="020B0609020204030204" pitchFamily="49" charset="0"/>
              </a:rPr>
              <a:t>doc = </a:t>
            </a:r>
            <a:r>
              <a:rPr lang="en-US" dirty="0" err="1">
                <a:solidFill>
                  <a:srgbClr val="0070C0"/>
                </a:solidFill>
                <a:latin typeface="Consolas" panose="020B0609020204030204" pitchFamily="49" charset="0"/>
              </a:rPr>
              <a:t>BeautifulSoup</a:t>
            </a:r>
            <a:r>
              <a:rPr lang="en-US" dirty="0">
                <a:solidFill>
                  <a:srgbClr val="0070C0"/>
                </a:solidFill>
                <a:latin typeface="Consolas" panose="020B0609020204030204" pitchFamily="49" charset="0"/>
              </a:rPr>
              <a:t>(text, '</a:t>
            </a:r>
            <a:r>
              <a:rPr lang="en-US" dirty="0" err="1">
                <a:solidFill>
                  <a:srgbClr val="0070C0"/>
                </a:solidFill>
                <a:latin typeface="Consolas" panose="020B0609020204030204" pitchFamily="49" charset="0"/>
              </a:rPr>
              <a:t>html.parser</a:t>
            </a:r>
            <a:r>
              <a:rPr lang="en-US" dirty="0">
                <a:solidFill>
                  <a:srgbClr val="0070C0"/>
                </a:solidFill>
                <a:latin typeface="Consolas" panose="020B0609020204030204" pitchFamily="49" charset="0"/>
              </a:rPr>
              <a:t>')</a:t>
            </a:r>
          </a:p>
          <a:p>
            <a:r>
              <a:rPr lang="en-US" dirty="0" err="1">
                <a:solidFill>
                  <a:srgbClr val="0070C0"/>
                </a:solidFill>
                <a:latin typeface="Consolas" panose="020B0609020204030204" pitchFamily="49" charset="0"/>
              </a:rPr>
              <a:t>doc.title</a:t>
            </a:r>
            <a:r>
              <a:rPr lang="en-US" dirty="0">
                <a:solidFill>
                  <a:srgbClr val="0070C0"/>
                </a:solidFill>
                <a:latin typeface="Consolas" panose="020B0609020204030204" pitchFamily="49" charset="0"/>
              </a:rPr>
              <a:t> </a:t>
            </a:r>
            <a:r>
              <a:rPr lang="en-US" dirty="0">
                <a:solidFill>
                  <a:srgbClr val="008000"/>
                </a:solidFill>
                <a:latin typeface="Consolas" panose="020B0609020204030204" pitchFamily="49" charset="0"/>
              </a:rPr>
              <a:t># &lt;title&gt;3.9.6 Documentation&lt;/title&gt;</a:t>
            </a:r>
          </a:p>
          <a:p>
            <a:r>
              <a:rPr lang="en-US" dirty="0" err="1">
                <a:solidFill>
                  <a:srgbClr val="0070C0"/>
                </a:solidFill>
                <a:latin typeface="Consolas" panose="020B0609020204030204" pitchFamily="49" charset="0"/>
              </a:rPr>
              <a:t>doc.body</a:t>
            </a:r>
            <a:r>
              <a:rPr lang="en-US" dirty="0">
                <a:solidFill>
                  <a:srgbClr val="0070C0"/>
                </a:solidFill>
                <a:latin typeface="Consolas" panose="020B0609020204030204" pitchFamily="49" charset="0"/>
              </a:rPr>
              <a:t> </a:t>
            </a:r>
            <a:r>
              <a:rPr lang="en-US" dirty="0">
                <a:solidFill>
                  <a:srgbClr val="008000"/>
                </a:solidFill>
                <a:latin typeface="Consolas" panose="020B0609020204030204" pitchFamily="49" charset="0"/>
              </a:rPr>
              <a:t># &lt;body&gt;&lt;div aria-label="related navigation" ...</a:t>
            </a:r>
          </a:p>
          <a:p>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FD922773-54B0-4B88-8790-C765E2BA74F3}"/>
              </a:ext>
            </a:extLst>
          </p:cNvPr>
          <p:cNvSpPr>
            <a:spLocks noGrp="1"/>
          </p:cNvSpPr>
          <p:nvPr>
            <p:ph type="sldNum" sz="quarter" idx="12"/>
          </p:nvPr>
        </p:nvSpPr>
        <p:spPr/>
        <p:txBody>
          <a:bodyPr/>
          <a:lstStyle/>
          <a:p>
            <a:fld id="{387BF9F8-7DAC-45C5-972D-12E58EEEE5F6}" type="slidenum">
              <a:rPr lang="en-US" smtClean="0"/>
              <a:t>58</a:t>
            </a:fld>
            <a:endParaRPr lang="en-US"/>
          </a:p>
        </p:txBody>
      </p:sp>
    </p:spTree>
    <p:extLst>
      <p:ext uri="{BB962C8B-B14F-4D97-AF65-F5344CB8AC3E}">
        <p14:creationId xmlns:p14="http://schemas.microsoft.com/office/powerpoint/2010/main" val="3584924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05F23-38B1-4ABD-96F5-30F3DC695729}"/>
              </a:ext>
            </a:extLst>
          </p:cNvPr>
          <p:cNvSpPr>
            <a:spLocks noGrp="1"/>
          </p:cNvSpPr>
          <p:nvPr>
            <p:ph type="title"/>
          </p:nvPr>
        </p:nvSpPr>
        <p:spPr/>
        <p:txBody>
          <a:bodyPr/>
          <a:lstStyle/>
          <a:p>
            <a:r>
              <a:rPr lang="en-US" dirty="0"/>
              <a:t>More </a:t>
            </a:r>
            <a:r>
              <a:rPr lang="en-US" dirty="0" err="1"/>
              <a:t>BeautifulSoup</a:t>
            </a:r>
            <a:r>
              <a:rPr lang="en-US" dirty="0"/>
              <a:t> Navigation</a:t>
            </a:r>
          </a:p>
        </p:txBody>
      </p:sp>
      <p:sp>
        <p:nvSpPr>
          <p:cNvPr id="3" name="Content Placeholder 2">
            <a:extLst>
              <a:ext uri="{FF2B5EF4-FFF2-40B4-BE49-F238E27FC236}">
                <a16:creationId xmlns:a16="http://schemas.microsoft.com/office/drawing/2014/main" id="{14B59E59-184D-4E17-90B9-29644A19CAB5}"/>
              </a:ext>
            </a:extLst>
          </p:cNvPr>
          <p:cNvSpPr>
            <a:spLocks noGrp="1"/>
          </p:cNvSpPr>
          <p:nvPr>
            <p:ph idx="1"/>
          </p:nvPr>
        </p:nvSpPr>
        <p:spPr/>
        <p:txBody>
          <a:bodyPr>
            <a:normAutofit fontScale="77500" lnSpcReduction="20000"/>
          </a:bodyPr>
          <a:lstStyle/>
          <a:p>
            <a:r>
              <a:rPr lang="en-US" dirty="0"/>
              <a:t>Sometimes tags will have other tags inside them. When this happens, you can continue accessing specific tags at each level.</a:t>
            </a:r>
          </a:p>
          <a:p>
            <a:endParaRPr lang="en-US" dirty="0"/>
          </a:p>
          <a:p>
            <a:r>
              <a:rPr lang="en-US" dirty="0" err="1">
                <a:solidFill>
                  <a:srgbClr val="0070C0"/>
                </a:solidFill>
                <a:latin typeface="Consolas" panose="020B0609020204030204" pitchFamily="49" charset="0"/>
              </a:rPr>
              <a:t>doc.body.p</a:t>
            </a:r>
            <a:r>
              <a:rPr lang="en-US" dirty="0">
                <a:solidFill>
                  <a:srgbClr val="0070C0"/>
                </a:solidFill>
                <a:latin typeface="Consolas" panose="020B0609020204030204" pitchFamily="49" charset="0"/>
              </a:rPr>
              <a:t> </a:t>
            </a:r>
            <a:r>
              <a:rPr lang="en-US" dirty="0">
                <a:solidFill>
                  <a:srgbClr val="008000"/>
                </a:solidFill>
                <a:latin typeface="Consolas" panose="020B0609020204030204" pitchFamily="49" charset="0"/>
              </a:rPr>
              <a:t># &lt;p&gt;Welcome! This is the documentation for Python ...</a:t>
            </a:r>
          </a:p>
          <a:p>
            <a:endParaRPr lang="en-US" dirty="0"/>
          </a:p>
          <a:p>
            <a:r>
              <a:rPr lang="en-US" dirty="0"/>
              <a:t>For example, to get the first paragraph tag in the body, use </a:t>
            </a:r>
            <a:r>
              <a:rPr lang="en-US" dirty="0" err="1"/>
              <a:t>doc.body.p</a:t>
            </a:r>
            <a:r>
              <a:rPr lang="en-US" dirty="0"/>
              <a:t>.</a:t>
            </a:r>
          </a:p>
          <a:p>
            <a:endParaRPr lang="en-US" dirty="0"/>
          </a:p>
          <a:p>
            <a:r>
              <a:rPr lang="en-US" dirty="0"/>
              <a:t>If you want to get the text within that tag, just use the string property.</a:t>
            </a:r>
          </a:p>
          <a:p>
            <a:endParaRPr lang="en-US" dirty="0"/>
          </a:p>
          <a:p>
            <a:r>
              <a:rPr lang="en-US" dirty="0" err="1">
                <a:solidFill>
                  <a:srgbClr val="0070C0"/>
                </a:solidFill>
                <a:latin typeface="Consolas" panose="020B0609020204030204" pitchFamily="49" charset="0"/>
              </a:rPr>
              <a:t>doc.body.p.string</a:t>
            </a:r>
            <a:r>
              <a:rPr lang="en-US" dirty="0">
                <a:solidFill>
                  <a:srgbClr val="0070C0"/>
                </a:solidFill>
                <a:latin typeface="Consolas" panose="020B0609020204030204" pitchFamily="49" charset="0"/>
              </a:rPr>
              <a:t> </a:t>
            </a:r>
            <a:r>
              <a:rPr lang="en-US" dirty="0">
                <a:solidFill>
                  <a:srgbClr val="008000"/>
                </a:solidFill>
                <a:latin typeface="Consolas" panose="020B0609020204030204" pitchFamily="49" charset="0"/>
              </a:rPr>
              <a:t># '\n  Welcome! This is the documentation for ...</a:t>
            </a:r>
            <a:endParaRPr lang="en-US" dirty="0"/>
          </a:p>
          <a:p>
            <a:endParaRPr lang="en-US" dirty="0"/>
          </a:p>
        </p:txBody>
      </p:sp>
      <p:sp>
        <p:nvSpPr>
          <p:cNvPr id="4" name="Slide Number Placeholder 3">
            <a:extLst>
              <a:ext uri="{FF2B5EF4-FFF2-40B4-BE49-F238E27FC236}">
                <a16:creationId xmlns:a16="http://schemas.microsoft.com/office/drawing/2014/main" id="{21C8277F-E449-41B5-9B05-532CDBB8B8F3}"/>
              </a:ext>
            </a:extLst>
          </p:cNvPr>
          <p:cNvSpPr>
            <a:spLocks noGrp="1"/>
          </p:cNvSpPr>
          <p:nvPr>
            <p:ph type="sldNum" sz="quarter" idx="12"/>
          </p:nvPr>
        </p:nvSpPr>
        <p:spPr/>
        <p:txBody>
          <a:bodyPr/>
          <a:lstStyle/>
          <a:p>
            <a:fld id="{387BF9F8-7DAC-45C5-972D-12E58EEEE5F6}" type="slidenum">
              <a:rPr lang="en-US" smtClean="0"/>
              <a:t>59</a:t>
            </a:fld>
            <a:endParaRPr lang="en-US"/>
          </a:p>
        </p:txBody>
      </p:sp>
    </p:spTree>
    <p:extLst>
      <p:ext uri="{BB962C8B-B14F-4D97-AF65-F5344CB8AC3E}">
        <p14:creationId xmlns:p14="http://schemas.microsoft.com/office/powerpoint/2010/main" val="933397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2D3B5-1743-4694-9DB2-F4F4F6E20BCF}"/>
              </a:ext>
            </a:extLst>
          </p:cNvPr>
          <p:cNvSpPr>
            <a:spLocks noGrp="1"/>
          </p:cNvSpPr>
          <p:nvPr>
            <p:ph type="title"/>
          </p:nvPr>
        </p:nvSpPr>
        <p:spPr/>
        <p:txBody>
          <a:bodyPr/>
          <a:lstStyle/>
          <a:p>
            <a:r>
              <a:rPr lang="en-US" dirty="0">
                <a:solidFill>
                  <a:schemeClr val="accent2"/>
                </a:solidFill>
              </a:rPr>
              <a:t>Install External Modules with </a:t>
            </a:r>
            <a:r>
              <a:rPr lang="en-US" dirty="0">
                <a:solidFill>
                  <a:schemeClr val="accent2"/>
                </a:solidFill>
                <a:latin typeface="Consolas" panose="020B0609020204030204" pitchFamily="49" charset="0"/>
              </a:rPr>
              <a:t>pip</a:t>
            </a:r>
          </a:p>
        </p:txBody>
      </p:sp>
      <p:sp>
        <p:nvSpPr>
          <p:cNvPr id="3" name="Content Placeholder 2">
            <a:extLst>
              <a:ext uri="{FF2B5EF4-FFF2-40B4-BE49-F238E27FC236}">
                <a16:creationId xmlns:a16="http://schemas.microsoft.com/office/drawing/2014/main" id="{405ECB8C-5C84-4210-85DD-2F4ADE1F7271}"/>
              </a:ext>
            </a:extLst>
          </p:cNvPr>
          <p:cNvSpPr>
            <a:spLocks noGrp="1"/>
          </p:cNvSpPr>
          <p:nvPr>
            <p:ph idx="1"/>
          </p:nvPr>
        </p:nvSpPr>
        <p:spPr/>
        <p:txBody>
          <a:bodyPr>
            <a:normAutofit fontScale="85000" lnSpcReduction="20000"/>
          </a:bodyPr>
          <a:lstStyle/>
          <a:p>
            <a:pPr marL="0" indent="0">
              <a:buNone/>
            </a:pPr>
            <a:r>
              <a:rPr lang="en-US" dirty="0"/>
              <a:t>In order to use an external module, you must first </a:t>
            </a:r>
            <a:r>
              <a:rPr lang="en-US" b="1" dirty="0"/>
              <a:t>install </a:t>
            </a:r>
            <a:r>
              <a:rPr lang="en-US" dirty="0"/>
              <a:t>it on your machine. To install, you'll need to download the files from the internet to your computer, then integrate them with the main Python library so that the language knows where the module is located.</a:t>
            </a:r>
          </a:p>
          <a:p>
            <a:pPr marL="0" indent="0">
              <a:buNone/>
            </a:pPr>
            <a:endParaRPr lang="en-US" dirty="0"/>
          </a:p>
          <a:p>
            <a:pPr marL="0" indent="0">
              <a:buNone/>
            </a:pPr>
            <a:r>
              <a:rPr lang="en-US" dirty="0"/>
              <a:t>It is usually possible to install modules manually, but this process can be a major pain. Luckily, Python also gives us a streamlined approach for installing modules – the </a:t>
            </a:r>
            <a:r>
              <a:rPr lang="en-US" b="1" dirty="0">
                <a:solidFill>
                  <a:srgbClr val="0070C0"/>
                </a:solidFill>
                <a:latin typeface="Consolas" panose="020B0609020204030204" pitchFamily="49" charset="0"/>
              </a:rPr>
              <a:t>pip</a:t>
            </a:r>
            <a:r>
              <a:rPr lang="en-US" b="1" dirty="0"/>
              <a:t> module</a:t>
            </a:r>
            <a:r>
              <a:rPr lang="en-US" dirty="0"/>
              <a:t>! This feature can locate modules that are indexed in the Python Package Index (a list of commonly-used modules), download them, and attempt to install them.</a:t>
            </a:r>
          </a:p>
          <a:p>
            <a:pPr marL="0" indent="0">
              <a:buNone/>
            </a:pPr>
            <a:endParaRPr lang="en-US" dirty="0"/>
          </a:p>
          <a:p>
            <a:pPr marL="0" indent="0">
              <a:buNone/>
            </a:pPr>
            <a:r>
              <a:rPr lang="en-US" dirty="0"/>
              <a:t>Traditionally, programmers run </a:t>
            </a:r>
            <a:r>
              <a:rPr lang="en-US" dirty="0">
                <a:solidFill>
                  <a:srgbClr val="0070C0"/>
                </a:solidFill>
                <a:latin typeface="Consolas" panose="020B0609020204030204" pitchFamily="49" charset="0"/>
              </a:rPr>
              <a:t>pip</a:t>
            </a:r>
            <a:r>
              <a:rPr lang="en-US" dirty="0"/>
              <a:t> from the </a:t>
            </a:r>
            <a:r>
              <a:rPr lang="en-US" b="1" dirty="0"/>
              <a:t>terminal</a:t>
            </a:r>
            <a:r>
              <a:rPr lang="en-US" dirty="0"/>
              <a:t>. This is a command interface that lets you make changes directly to your computer. But in this class, we'll just run </a:t>
            </a:r>
            <a:r>
              <a:rPr lang="en-US" dirty="0">
                <a:solidFill>
                  <a:srgbClr val="0070C0"/>
                </a:solidFill>
                <a:latin typeface="Consolas" panose="020B0609020204030204" pitchFamily="49" charset="0"/>
              </a:rPr>
              <a:t>pip</a:t>
            </a:r>
            <a:r>
              <a:rPr lang="en-US" dirty="0"/>
              <a:t> in </a:t>
            </a:r>
            <a:r>
              <a:rPr lang="en-US" dirty="0" err="1"/>
              <a:t>Pyzo</a:t>
            </a:r>
            <a:r>
              <a:rPr lang="en-US" dirty="0"/>
              <a:t>.</a:t>
            </a:r>
          </a:p>
        </p:txBody>
      </p:sp>
      <p:sp>
        <p:nvSpPr>
          <p:cNvPr id="4" name="Slide Number Placeholder 3">
            <a:extLst>
              <a:ext uri="{FF2B5EF4-FFF2-40B4-BE49-F238E27FC236}">
                <a16:creationId xmlns:a16="http://schemas.microsoft.com/office/drawing/2014/main" id="{CF796F84-740B-435D-8A83-8B67EB23A112}"/>
              </a:ext>
            </a:extLst>
          </p:cNvPr>
          <p:cNvSpPr>
            <a:spLocks noGrp="1"/>
          </p:cNvSpPr>
          <p:nvPr>
            <p:ph type="sldNum" sz="quarter" idx="12"/>
          </p:nvPr>
        </p:nvSpPr>
        <p:spPr/>
        <p:txBody>
          <a:bodyPr/>
          <a:lstStyle/>
          <a:p>
            <a:fld id="{3DC15121-5663-444A-BB7A-825CD26267B3}" type="slidenum">
              <a:rPr lang="en-US" smtClean="0"/>
              <a:t>6</a:t>
            </a:fld>
            <a:endParaRPr lang="en-US"/>
          </a:p>
        </p:txBody>
      </p:sp>
    </p:spTree>
    <p:extLst>
      <p:ext uri="{BB962C8B-B14F-4D97-AF65-F5344CB8AC3E}">
        <p14:creationId xmlns:p14="http://schemas.microsoft.com/office/powerpoint/2010/main" val="7656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B63F-C296-4D48-B2F2-F40AD81EBE7A}"/>
              </a:ext>
            </a:extLst>
          </p:cNvPr>
          <p:cNvSpPr>
            <a:spLocks noGrp="1"/>
          </p:cNvSpPr>
          <p:nvPr>
            <p:ph type="title"/>
          </p:nvPr>
        </p:nvSpPr>
        <p:spPr/>
        <p:txBody>
          <a:bodyPr/>
          <a:lstStyle/>
          <a:p>
            <a:r>
              <a:rPr lang="en-US" dirty="0" err="1"/>
              <a:t>BeautifulSoup</a:t>
            </a:r>
            <a:r>
              <a:rPr lang="en-US" dirty="0"/>
              <a:t> Functions</a:t>
            </a:r>
          </a:p>
        </p:txBody>
      </p:sp>
      <p:sp>
        <p:nvSpPr>
          <p:cNvPr id="3" name="Content Placeholder 2">
            <a:extLst>
              <a:ext uri="{FF2B5EF4-FFF2-40B4-BE49-F238E27FC236}">
                <a16:creationId xmlns:a16="http://schemas.microsoft.com/office/drawing/2014/main" id="{ECF63AA4-1A07-4F0B-AF3C-7190B1A51455}"/>
              </a:ext>
            </a:extLst>
          </p:cNvPr>
          <p:cNvSpPr>
            <a:spLocks noGrp="1"/>
          </p:cNvSpPr>
          <p:nvPr>
            <p:ph idx="1"/>
          </p:nvPr>
        </p:nvSpPr>
        <p:spPr/>
        <p:txBody>
          <a:bodyPr>
            <a:normAutofit fontScale="62500" lnSpcReduction="20000"/>
          </a:bodyPr>
          <a:lstStyle/>
          <a:p>
            <a:r>
              <a:rPr lang="en-US" b="1" dirty="0"/>
              <a:t>Note: </a:t>
            </a:r>
            <a:r>
              <a:rPr lang="en-US" dirty="0"/>
              <a:t>this and the next slide use lists, dictionary indexes, and loops</a:t>
            </a:r>
            <a:endParaRPr lang="en-US" b="1" dirty="0"/>
          </a:p>
          <a:p>
            <a:endParaRPr lang="en-US" dirty="0"/>
          </a:p>
          <a:p>
            <a:r>
              <a:rPr lang="en-US" dirty="0"/>
              <a:t>To get </a:t>
            </a:r>
            <a:r>
              <a:rPr lang="en-US" b="1" dirty="0"/>
              <a:t>all</a:t>
            </a:r>
            <a:r>
              <a:rPr lang="en-US" dirty="0"/>
              <a:t> the tags of a certain type in the document, instead of just the first tag of that type, use the method </a:t>
            </a:r>
            <a:r>
              <a:rPr lang="en-US" dirty="0" err="1"/>
              <a:t>find_all</a:t>
            </a:r>
            <a:r>
              <a:rPr lang="en-US" dirty="0"/>
              <a:t> on the document. This produces a list of all the tags of that type.</a:t>
            </a:r>
          </a:p>
          <a:p>
            <a:endParaRPr lang="en-US" dirty="0"/>
          </a:p>
          <a:p>
            <a:r>
              <a:rPr lang="en-US" dirty="0" err="1">
                <a:solidFill>
                  <a:srgbClr val="0070C0"/>
                </a:solidFill>
                <a:latin typeface="Consolas" panose="020B0609020204030204" pitchFamily="49" charset="0"/>
              </a:rPr>
              <a:t>a_tags</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doc.find_all</a:t>
            </a:r>
            <a:r>
              <a:rPr lang="en-US" dirty="0">
                <a:solidFill>
                  <a:srgbClr val="0070C0"/>
                </a:solidFill>
                <a:latin typeface="Consolas" panose="020B0609020204030204" pitchFamily="49" charset="0"/>
              </a:rPr>
              <a:t>('a')</a:t>
            </a:r>
          </a:p>
          <a:p>
            <a:r>
              <a:rPr lang="en-US" dirty="0" err="1">
                <a:solidFill>
                  <a:srgbClr val="0070C0"/>
                </a:solidFill>
                <a:latin typeface="Consolas" panose="020B0609020204030204" pitchFamily="49" charset="0"/>
              </a:rPr>
              <a:t>a_tags</a:t>
            </a:r>
            <a:endParaRPr lang="en-US" dirty="0">
              <a:solidFill>
                <a:srgbClr val="0070C0"/>
              </a:solidFill>
              <a:latin typeface="Consolas" panose="020B0609020204030204" pitchFamily="49" charset="0"/>
            </a:endParaRPr>
          </a:p>
          <a:p>
            <a:r>
              <a:rPr lang="en-US" dirty="0">
                <a:solidFill>
                  <a:srgbClr val="008000"/>
                </a:solidFill>
                <a:latin typeface="Consolas" panose="020B0609020204030204" pitchFamily="49" charset="0"/>
              </a:rPr>
              <a:t># [ &lt;a </a:t>
            </a:r>
            <a:r>
              <a:rPr lang="en-US" dirty="0" err="1">
                <a:solidFill>
                  <a:srgbClr val="008000"/>
                </a:solidFill>
                <a:latin typeface="Consolas" panose="020B0609020204030204" pitchFamily="49" charset="0"/>
              </a:rPr>
              <a:t>accesskey</a:t>
            </a:r>
            <a:r>
              <a:rPr lang="en-US" dirty="0">
                <a:solidFill>
                  <a:srgbClr val="008000"/>
                </a:solidFill>
                <a:latin typeface="Consolas" panose="020B0609020204030204" pitchFamily="49" charset="0"/>
              </a:rPr>
              <a:t>="I" </a:t>
            </a:r>
            <a:r>
              <a:rPr lang="en-US" dirty="0" err="1">
                <a:solidFill>
                  <a:srgbClr val="008000"/>
                </a:solidFill>
                <a:latin typeface="Consolas" panose="020B0609020204030204" pitchFamily="49" charset="0"/>
              </a:rPr>
              <a:t>href</a:t>
            </a:r>
            <a:r>
              <a:rPr lang="en-US" dirty="0">
                <a:solidFill>
                  <a:srgbClr val="008000"/>
                </a:solidFill>
                <a:latin typeface="Consolas" panose="020B0609020204030204" pitchFamily="49" charset="0"/>
              </a:rPr>
              <a:t>="genindex.html" title="General Index"&gt;index&lt;/a&gt;, </a:t>
            </a:r>
          </a:p>
          <a:p>
            <a:r>
              <a:rPr lang="en-US" dirty="0">
                <a:solidFill>
                  <a:srgbClr val="008000"/>
                </a:solidFill>
                <a:latin typeface="Consolas" panose="020B0609020204030204" pitchFamily="49" charset="0"/>
              </a:rPr>
              <a:t>#   &lt;a </a:t>
            </a:r>
            <a:r>
              <a:rPr lang="en-US" dirty="0" err="1">
                <a:solidFill>
                  <a:srgbClr val="008000"/>
                </a:solidFill>
                <a:latin typeface="Consolas" panose="020B0609020204030204" pitchFamily="49" charset="0"/>
              </a:rPr>
              <a:t>href</a:t>
            </a:r>
            <a:r>
              <a:rPr lang="en-US" dirty="0">
                <a:solidFill>
                  <a:srgbClr val="008000"/>
                </a:solidFill>
                <a:latin typeface="Consolas" panose="020B0609020204030204" pitchFamily="49" charset="0"/>
              </a:rPr>
              <a:t>="py-modindex.html" title="Python Module Index"&gt;modules&lt;/a&gt;, </a:t>
            </a:r>
          </a:p>
          <a:p>
            <a:r>
              <a:rPr lang="en-US" dirty="0">
                <a:solidFill>
                  <a:srgbClr val="008000"/>
                </a:solidFill>
                <a:latin typeface="Consolas" panose="020B0609020204030204" pitchFamily="49" charset="0"/>
              </a:rPr>
              <a:t>#   &lt;a </a:t>
            </a:r>
            <a:r>
              <a:rPr lang="en-US" dirty="0" err="1">
                <a:solidFill>
                  <a:srgbClr val="008000"/>
                </a:solidFill>
                <a:latin typeface="Consolas" panose="020B0609020204030204" pitchFamily="49" charset="0"/>
              </a:rPr>
              <a:t>href</a:t>
            </a:r>
            <a:r>
              <a:rPr lang="en-US" dirty="0">
                <a:solidFill>
                  <a:srgbClr val="008000"/>
                </a:solidFill>
                <a:latin typeface="Consolas" panose="020B0609020204030204" pitchFamily="49" charset="0"/>
              </a:rPr>
              <a:t>="https://www.python.org/"&gt;Python&lt;/a&gt;,</a:t>
            </a:r>
          </a:p>
          <a:p>
            <a:r>
              <a:rPr lang="en-US" dirty="0">
                <a:solidFill>
                  <a:srgbClr val="008000"/>
                </a:solidFill>
                <a:latin typeface="Consolas" panose="020B0609020204030204" pitchFamily="49" charset="0"/>
              </a:rPr>
              <a:t>#   &lt;a </a:t>
            </a:r>
            <a:r>
              <a:rPr lang="en-US" dirty="0" err="1">
                <a:solidFill>
                  <a:srgbClr val="008000"/>
                </a:solidFill>
                <a:latin typeface="Consolas" panose="020B0609020204030204" pitchFamily="49" charset="0"/>
              </a:rPr>
              <a:t>href</a:t>
            </a:r>
            <a:r>
              <a:rPr lang="en-US" dirty="0">
                <a:solidFill>
                  <a:srgbClr val="008000"/>
                </a:solidFill>
                <a:latin typeface="Consolas" panose="020B0609020204030204" pitchFamily="49" charset="0"/>
              </a:rPr>
              <a:t>="#"&gt;3.9.6 Documentation&lt;/a&gt;,</a:t>
            </a:r>
          </a:p>
          <a:p>
            <a:r>
              <a:rPr lang="en-US" dirty="0">
                <a:solidFill>
                  <a:srgbClr val="008000"/>
                </a:solidFill>
                <a:latin typeface="Consolas" panose="020B0609020204030204" pitchFamily="49" charset="0"/>
              </a:rPr>
              <a:t>#   ...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0F084D8F-990D-4878-B4D6-3DDF3365F6A8}"/>
              </a:ext>
            </a:extLst>
          </p:cNvPr>
          <p:cNvSpPr>
            <a:spLocks noGrp="1"/>
          </p:cNvSpPr>
          <p:nvPr>
            <p:ph type="sldNum" sz="quarter" idx="12"/>
          </p:nvPr>
        </p:nvSpPr>
        <p:spPr/>
        <p:txBody>
          <a:bodyPr/>
          <a:lstStyle/>
          <a:p>
            <a:fld id="{387BF9F8-7DAC-45C5-972D-12E58EEEE5F6}" type="slidenum">
              <a:rPr lang="en-US" smtClean="0"/>
              <a:t>60</a:t>
            </a:fld>
            <a:endParaRPr lang="en-US"/>
          </a:p>
        </p:txBody>
      </p:sp>
    </p:spTree>
    <p:extLst>
      <p:ext uri="{BB962C8B-B14F-4D97-AF65-F5344CB8AC3E}">
        <p14:creationId xmlns:p14="http://schemas.microsoft.com/office/powerpoint/2010/main" val="40061160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CB1FC-520B-4F51-9163-72E1282D1F87}"/>
              </a:ext>
            </a:extLst>
          </p:cNvPr>
          <p:cNvSpPr>
            <a:spLocks noGrp="1"/>
          </p:cNvSpPr>
          <p:nvPr>
            <p:ph type="title"/>
          </p:nvPr>
        </p:nvSpPr>
        <p:spPr/>
        <p:txBody>
          <a:bodyPr/>
          <a:lstStyle/>
          <a:p>
            <a:r>
              <a:rPr lang="en-US" dirty="0" err="1"/>
              <a:t>BeautifulSoup</a:t>
            </a:r>
            <a:r>
              <a:rPr lang="en-US" dirty="0"/>
              <a:t> Attributes</a:t>
            </a:r>
          </a:p>
        </p:txBody>
      </p:sp>
      <p:sp>
        <p:nvSpPr>
          <p:cNvPr id="3" name="Content Placeholder 2">
            <a:extLst>
              <a:ext uri="{FF2B5EF4-FFF2-40B4-BE49-F238E27FC236}">
                <a16:creationId xmlns:a16="http://schemas.microsoft.com/office/drawing/2014/main" id="{F51EC24D-6F4F-4315-B114-2BED50202656}"/>
              </a:ext>
            </a:extLst>
          </p:cNvPr>
          <p:cNvSpPr>
            <a:spLocks noGrp="1"/>
          </p:cNvSpPr>
          <p:nvPr>
            <p:ph idx="1"/>
          </p:nvPr>
        </p:nvSpPr>
        <p:spPr>
          <a:xfrm>
            <a:off x="1097280" y="1845734"/>
            <a:ext cx="10058400" cy="4313278"/>
          </a:xfrm>
        </p:spPr>
        <p:txBody>
          <a:bodyPr>
            <a:normAutofit fontScale="70000" lnSpcReduction="20000"/>
          </a:bodyPr>
          <a:lstStyle/>
          <a:p>
            <a:r>
              <a:rPr lang="en-US" dirty="0"/>
              <a:t>Note that some of those </a:t>
            </a:r>
            <a:r>
              <a:rPr lang="en-US" dirty="0">
                <a:solidFill>
                  <a:srgbClr val="0070C0"/>
                </a:solidFill>
                <a:latin typeface="Consolas" panose="020B0609020204030204" pitchFamily="49" charset="0"/>
              </a:rPr>
              <a:t>a</a:t>
            </a:r>
            <a:r>
              <a:rPr lang="en-US" dirty="0"/>
              <a:t> tags had properties. You can access the property of a tag with a dictionary index.</a:t>
            </a:r>
          </a:p>
          <a:p>
            <a:endParaRPr lang="en-US" dirty="0"/>
          </a:p>
          <a:p>
            <a:pPr>
              <a:spcBef>
                <a:spcPts val="600"/>
              </a:spcBef>
            </a:pPr>
            <a:r>
              <a:rPr lang="en-US" dirty="0" err="1">
                <a:solidFill>
                  <a:srgbClr val="0070C0"/>
                </a:solidFill>
                <a:latin typeface="Consolas" panose="020B0609020204030204" pitchFamily="49" charset="0"/>
              </a:rPr>
              <a:t>a_tags</a:t>
            </a:r>
            <a:r>
              <a:rPr lang="en-US" dirty="0">
                <a:solidFill>
                  <a:srgbClr val="0070C0"/>
                </a:solidFill>
                <a:latin typeface="Consolas" panose="020B0609020204030204" pitchFamily="49" charset="0"/>
              </a:rPr>
              <a:t>[0]["</a:t>
            </a:r>
            <a:r>
              <a:rPr lang="en-US" dirty="0" err="1">
                <a:solidFill>
                  <a:srgbClr val="0070C0"/>
                </a:solidFill>
                <a:latin typeface="Consolas" panose="020B0609020204030204" pitchFamily="49" charset="0"/>
              </a:rPr>
              <a:t>href</a:t>
            </a:r>
            <a:r>
              <a:rPr lang="en-US" dirty="0">
                <a:solidFill>
                  <a:srgbClr val="0070C0"/>
                </a:solidFill>
                <a:latin typeface="Consolas" panose="020B0609020204030204" pitchFamily="49" charset="0"/>
              </a:rPr>
              <a:t>"]</a:t>
            </a:r>
          </a:p>
          <a:p>
            <a:pPr>
              <a:spcBef>
                <a:spcPts val="600"/>
              </a:spcBef>
            </a:pPr>
            <a:r>
              <a:rPr lang="en-US" dirty="0">
                <a:solidFill>
                  <a:srgbClr val="008000"/>
                </a:solidFill>
                <a:latin typeface="Consolas" panose="020B0609020204030204" pitchFamily="49" charset="0"/>
              </a:rPr>
              <a:t># "genindex.html"</a:t>
            </a:r>
          </a:p>
          <a:p>
            <a:endParaRPr lang="en-US" dirty="0"/>
          </a:p>
          <a:p>
            <a:r>
              <a:rPr lang="en-US" dirty="0"/>
              <a:t>So if I wanted to get all the links on a webpage, I could use this:</a:t>
            </a:r>
          </a:p>
          <a:p>
            <a:pPr marL="0" indent="0">
              <a:buNone/>
            </a:pPr>
            <a:endParaRPr lang="en-US" dirty="0"/>
          </a:p>
          <a:p>
            <a:pPr>
              <a:spcBef>
                <a:spcPts val="600"/>
              </a:spcBef>
            </a:pPr>
            <a:r>
              <a:rPr lang="en-US" dirty="0">
                <a:solidFill>
                  <a:srgbClr val="0070C0"/>
                </a:solidFill>
                <a:latin typeface="Consolas" panose="020B0609020204030204" pitchFamily="49" charset="0"/>
              </a:rPr>
              <a:t>for tag in </a:t>
            </a:r>
            <a:r>
              <a:rPr lang="en-US" dirty="0" err="1">
                <a:solidFill>
                  <a:srgbClr val="0070C0"/>
                </a:solidFill>
                <a:latin typeface="Consolas" panose="020B0609020204030204" pitchFamily="49" charset="0"/>
              </a:rPr>
              <a:t>a_tags</a:t>
            </a:r>
            <a:r>
              <a:rPr lang="en-US" dirty="0">
                <a:solidFill>
                  <a:srgbClr val="0070C0"/>
                </a:solidFill>
                <a:latin typeface="Consolas" panose="020B0609020204030204" pitchFamily="49" charset="0"/>
              </a:rPr>
              <a:t>:</a:t>
            </a:r>
          </a:p>
          <a:p>
            <a:pPr>
              <a:spcBef>
                <a:spcPts val="600"/>
              </a:spcBef>
            </a:pPr>
            <a:r>
              <a:rPr lang="en-US" dirty="0">
                <a:solidFill>
                  <a:srgbClr val="0070C0"/>
                </a:solidFill>
                <a:latin typeface="Consolas" panose="020B0609020204030204" pitchFamily="49" charset="0"/>
              </a:rPr>
              <a:t>    print(tag["</a:t>
            </a:r>
            <a:r>
              <a:rPr lang="en-US" dirty="0" err="1">
                <a:solidFill>
                  <a:srgbClr val="0070C0"/>
                </a:solidFill>
                <a:latin typeface="Consolas" panose="020B0609020204030204" pitchFamily="49" charset="0"/>
              </a:rPr>
              <a:t>href</a:t>
            </a:r>
            <a:r>
              <a:rPr lang="en-US" dirty="0">
                <a:solidFill>
                  <a:srgbClr val="0070C0"/>
                </a:solidFill>
                <a:latin typeface="Consolas" panose="020B0609020204030204" pitchFamily="49" charset="0"/>
              </a:rPr>
              <a:t>"])</a:t>
            </a:r>
          </a:p>
          <a:p>
            <a:pPr>
              <a:spcBef>
                <a:spcPts val="600"/>
              </a:spcBef>
            </a:pPr>
            <a:r>
              <a:rPr lang="en-US" dirty="0">
                <a:solidFill>
                  <a:srgbClr val="008000"/>
                </a:solidFill>
                <a:latin typeface="Consolas" panose="020B0609020204030204" pitchFamily="49" charset="0"/>
              </a:rPr>
              <a:t># genindex.html</a:t>
            </a:r>
          </a:p>
          <a:p>
            <a:pPr>
              <a:spcBef>
                <a:spcPts val="600"/>
              </a:spcBef>
            </a:pPr>
            <a:r>
              <a:rPr lang="en-US" dirty="0">
                <a:solidFill>
                  <a:srgbClr val="008000"/>
                </a:solidFill>
                <a:latin typeface="Consolas" panose="020B0609020204030204" pitchFamily="49" charset="0"/>
              </a:rPr>
              <a:t># py-modindex.html</a:t>
            </a:r>
          </a:p>
          <a:p>
            <a:pPr>
              <a:spcBef>
                <a:spcPts val="600"/>
              </a:spcBef>
            </a:pPr>
            <a:r>
              <a:rPr lang="en-US" dirty="0">
                <a:solidFill>
                  <a:srgbClr val="008000"/>
                </a:solidFill>
                <a:latin typeface="Consolas" panose="020B0609020204030204" pitchFamily="49" charset="0"/>
              </a:rPr>
              <a:t># https://www.python.org/</a:t>
            </a:r>
          </a:p>
          <a:p>
            <a:pPr>
              <a:spcBef>
                <a:spcPts val="600"/>
              </a:spcBef>
            </a:pPr>
            <a:r>
              <a:rPr lang="en-US" dirty="0">
                <a:solidFill>
                  <a:srgbClr val="008000"/>
                </a:solidFill>
                <a:latin typeface="Consolas" panose="020B0609020204030204" pitchFamily="49" charset="0"/>
              </a:rPr>
              <a:t># ...</a:t>
            </a:r>
          </a:p>
          <a:p>
            <a:endParaRPr lang="en-US" dirty="0"/>
          </a:p>
        </p:txBody>
      </p:sp>
      <p:sp>
        <p:nvSpPr>
          <p:cNvPr id="4" name="Slide Number Placeholder 3">
            <a:extLst>
              <a:ext uri="{FF2B5EF4-FFF2-40B4-BE49-F238E27FC236}">
                <a16:creationId xmlns:a16="http://schemas.microsoft.com/office/drawing/2014/main" id="{C394415A-6887-4C45-9E41-05A31D4F3DA9}"/>
              </a:ext>
            </a:extLst>
          </p:cNvPr>
          <p:cNvSpPr>
            <a:spLocks noGrp="1"/>
          </p:cNvSpPr>
          <p:nvPr>
            <p:ph type="sldNum" sz="quarter" idx="12"/>
          </p:nvPr>
        </p:nvSpPr>
        <p:spPr/>
        <p:txBody>
          <a:bodyPr/>
          <a:lstStyle/>
          <a:p>
            <a:fld id="{387BF9F8-7DAC-45C5-972D-12E58EEEE5F6}" type="slidenum">
              <a:rPr lang="en-US" smtClean="0"/>
              <a:t>61</a:t>
            </a:fld>
            <a:endParaRPr lang="en-US"/>
          </a:p>
        </p:txBody>
      </p:sp>
    </p:spTree>
    <p:extLst>
      <p:ext uri="{BB962C8B-B14F-4D97-AF65-F5344CB8AC3E}">
        <p14:creationId xmlns:p14="http://schemas.microsoft.com/office/powerpoint/2010/main" val="3924630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CAD79C-3B4B-428C-867D-14E028385BF3}"/>
              </a:ext>
            </a:extLst>
          </p:cNvPr>
          <p:cNvSpPr>
            <a:spLocks noGrp="1"/>
          </p:cNvSpPr>
          <p:nvPr>
            <p:ph type="title"/>
          </p:nvPr>
        </p:nvSpPr>
        <p:spPr/>
        <p:txBody>
          <a:bodyPr/>
          <a:lstStyle/>
          <a:p>
            <a:r>
              <a:rPr lang="en-US" dirty="0"/>
              <a:t>Creative External Modules</a:t>
            </a:r>
          </a:p>
        </p:txBody>
      </p:sp>
      <p:sp>
        <p:nvSpPr>
          <p:cNvPr id="5" name="Text Placeholder 4">
            <a:extLst>
              <a:ext uri="{FF2B5EF4-FFF2-40B4-BE49-F238E27FC236}">
                <a16:creationId xmlns:a16="http://schemas.microsoft.com/office/drawing/2014/main" id="{EDC310D4-6A34-48C0-9A8E-7514FCB63D0D}"/>
              </a:ext>
            </a:extLst>
          </p:cNvPr>
          <p:cNvSpPr>
            <a:spLocks noGrp="1"/>
          </p:cNvSpPr>
          <p:nvPr>
            <p:ph type="body" idx="1"/>
          </p:nvPr>
        </p:nvSpPr>
        <p:spPr/>
        <p:txBody>
          <a:bodyPr/>
          <a:lstStyle/>
          <a:p>
            <a:endParaRPr lang="en-US"/>
          </a:p>
        </p:txBody>
      </p:sp>
      <p:sp>
        <p:nvSpPr>
          <p:cNvPr id="2" name="Slide Number Placeholder 1">
            <a:extLst>
              <a:ext uri="{FF2B5EF4-FFF2-40B4-BE49-F238E27FC236}">
                <a16:creationId xmlns:a16="http://schemas.microsoft.com/office/drawing/2014/main" id="{67334CFE-1F74-4857-BFE1-D01092B2D011}"/>
              </a:ext>
            </a:extLst>
          </p:cNvPr>
          <p:cNvSpPr>
            <a:spLocks noGrp="1"/>
          </p:cNvSpPr>
          <p:nvPr>
            <p:ph type="sldNum" sz="quarter" idx="12"/>
          </p:nvPr>
        </p:nvSpPr>
        <p:spPr/>
        <p:txBody>
          <a:bodyPr/>
          <a:lstStyle/>
          <a:p>
            <a:fld id="{387BF9F8-7DAC-45C5-972D-12E58EEEE5F6}" type="slidenum">
              <a:rPr lang="en-US" smtClean="0"/>
              <a:t>62</a:t>
            </a:fld>
            <a:endParaRPr lang="en-US"/>
          </a:p>
        </p:txBody>
      </p:sp>
    </p:spTree>
    <p:extLst>
      <p:ext uri="{BB962C8B-B14F-4D97-AF65-F5344CB8AC3E}">
        <p14:creationId xmlns:p14="http://schemas.microsoft.com/office/powerpoint/2010/main" val="33680403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7697-D39A-4A42-AA02-3CC91B885482}"/>
              </a:ext>
            </a:extLst>
          </p:cNvPr>
          <p:cNvSpPr>
            <a:spLocks noGrp="1"/>
          </p:cNvSpPr>
          <p:nvPr>
            <p:ph type="title"/>
          </p:nvPr>
        </p:nvSpPr>
        <p:spPr/>
        <p:txBody>
          <a:bodyPr/>
          <a:lstStyle/>
          <a:p>
            <a:r>
              <a:rPr lang="en-US" dirty="0">
                <a:solidFill>
                  <a:schemeClr val="accent2"/>
                </a:solidFill>
              </a:rPr>
              <a:t>Pillow: Python Imaging Library</a:t>
            </a:r>
          </a:p>
        </p:txBody>
      </p:sp>
      <p:sp>
        <p:nvSpPr>
          <p:cNvPr id="3" name="Content Placeholder 2">
            <a:extLst>
              <a:ext uri="{FF2B5EF4-FFF2-40B4-BE49-F238E27FC236}">
                <a16:creationId xmlns:a16="http://schemas.microsoft.com/office/drawing/2014/main" id="{80515CD9-44CB-490A-867E-E7FD8D8AFC2F}"/>
              </a:ext>
            </a:extLst>
          </p:cNvPr>
          <p:cNvSpPr>
            <a:spLocks noGrp="1"/>
          </p:cNvSpPr>
          <p:nvPr>
            <p:ph idx="1"/>
          </p:nvPr>
        </p:nvSpPr>
        <p:spPr/>
        <p:txBody>
          <a:bodyPr>
            <a:normAutofit fontScale="85000" lnSpcReduction="20000"/>
          </a:bodyPr>
          <a:lstStyle/>
          <a:p>
            <a:pPr marL="0" indent="0">
              <a:buNone/>
            </a:pPr>
            <a:r>
              <a:rPr lang="en-US" dirty="0"/>
              <a:t>Pillow is a lightweight and easy-to-install module that lets you manipulate images beyond .gif files. It lets you modify images, or use different types of images in </a:t>
            </a:r>
            <a:r>
              <a:rPr lang="en-US" dirty="0" err="1"/>
              <a:t>Tkinter</a:t>
            </a:r>
            <a:r>
              <a:rPr lang="en-US" dirty="0"/>
              <a:t>.</a:t>
            </a:r>
          </a:p>
          <a:p>
            <a:pPr marL="0" indent="0">
              <a:buNone/>
            </a:pPr>
            <a:endParaRPr lang="en-US" dirty="0"/>
          </a:p>
          <a:p>
            <a:pPr marL="0" indent="0">
              <a:buNone/>
            </a:pPr>
            <a:r>
              <a:rPr lang="en-US" dirty="0"/>
              <a:t>Website: </a:t>
            </a:r>
            <a:r>
              <a:rPr lang="en-US" dirty="0">
                <a:hlinkClick r:id="rId2"/>
              </a:rPr>
              <a:t>https://pillow.readthedocs.io/en/stable/index.html</a:t>
            </a:r>
            <a:r>
              <a:rPr lang="en-US" dirty="0"/>
              <a:t> </a:t>
            </a:r>
          </a:p>
          <a:p>
            <a:pPr marL="0" indent="0">
              <a:buNone/>
            </a:pPr>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pillow</a:t>
            </a:r>
            <a:r>
              <a:rPr lang="en-US" dirty="0"/>
              <a:t> </a:t>
            </a:r>
          </a:p>
          <a:p>
            <a:pPr marL="0" indent="0">
              <a:buNone/>
            </a:pPr>
            <a:endParaRPr lang="en-US" dirty="0"/>
          </a:p>
          <a:p>
            <a:pPr marL="0" indent="0">
              <a:buNone/>
            </a:pPr>
            <a:r>
              <a:rPr lang="en-US" dirty="0"/>
              <a:t>Import:</a:t>
            </a:r>
          </a:p>
          <a:p>
            <a:pPr marL="0" indent="0">
              <a:buNone/>
            </a:pPr>
            <a:r>
              <a:rPr lang="en-US" dirty="0">
                <a:solidFill>
                  <a:srgbClr val="0070C0"/>
                </a:solidFill>
                <a:latin typeface="Consolas" panose="020B0609020204030204" pitchFamily="49" charset="0"/>
              </a:rPr>
              <a:t>import PIL</a:t>
            </a:r>
          </a:p>
        </p:txBody>
      </p:sp>
      <p:sp>
        <p:nvSpPr>
          <p:cNvPr id="4" name="Slide Number Placeholder 3">
            <a:extLst>
              <a:ext uri="{FF2B5EF4-FFF2-40B4-BE49-F238E27FC236}">
                <a16:creationId xmlns:a16="http://schemas.microsoft.com/office/drawing/2014/main" id="{D3FE5041-4425-4FFC-90FA-5903892BB666}"/>
              </a:ext>
            </a:extLst>
          </p:cNvPr>
          <p:cNvSpPr>
            <a:spLocks noGrp="1"/>
          </p:cNvSpPr>
          <p:nvPr>
            <p:ph type="sldNum" sz="quarter" idx="12"/>
          </p:nvPr>
        </p:nvSpPr>
        <p:spPr/>
        <p:txBody>
          <a:bodyPr/>
          <a:lstStyle/>
          <a:p>
            <a:fld id="{3DC15121-5663-444A-BB7A-825CD26267B3}" type="slidenum">
              <a:rPr lang="en-US" smtClean="0"/>
              <a:t>63</a:t>
            </a:fld>
            <a:endParaRPr lang="en-US"/>
          </a:p>
        </p:txBody>
      </p:sp>
    </p:spTree>
    <p:extLst>
      <p:ext uri="{BB962C8B-B14F-4D97-AF65-F5344CB8AC3E}">
        <p14:creationId xmlns:p14="http://schemas.microsoft.com/office/powerpoint/2010/main" val="196820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C70FA-F1D4-453E-95DF-8A3DF87CFB0F}"/>
              </a:ext>
            </a:extLst>
          </p:cNvPr>
          <p:cNvSpPr>
            <a:spLocks noGrp="1"/>
          </p:cNvSpPr>
          <p:nvPr>
            <p:ph type="title"/>
          </p:nvPr>
        </p:nvSpPr>
        <p:spPr/>
        <p:txBody>
          <a:bodyPr/>
          <a:lstStyle/>
          <a:p>
            <a:r>
              <a:rPr lang="en-US"/>
              <a:t>Pillow Images</a:t>
            </a:r>
            <a:endParaRPr lang="en-US" dirty="0"/>
          </a:p>
        </p:txBody>
      </p:sp>
      <p:sp>
        <p:nvSpPr>
          <p:cNvPr id="3" name="Content Placeholder 2">
            <a:extLst>
              <a:ext uri="{FF2B5EF4-FFF2-40B4-BE49-F238E27FC236}">
                <a16:creationId xmlns:a16="http://schemas.microsoft.com/office/drawing/2014/main" id="{9CDBEE37-4F8A-4680-9577-0B6241C71BED}"/>
              </a:ext>
            </a:extLst>
          </p:cNvPr>
          <p:cNvSpPr>
            <a:spLocks noGrp="1"/>
          </p:cNvSpPr>
          <p:nvPr>
            <p:ph sz="half" idx="1"/>
          </p:nvPr>
        </p:nvSpPr>
        <p:spPr>
          <a:xfrm>
            <a:off x="1097278" y="1845734"/>
            <a:ext cx="5303521" cy="4023360"/>
          </a:xfrm>
        </p:spPr>
        <p:txBody>
          <a:bodyPr>
            <a:normAutofit fontScale="92500" lnSpcReduction="10000"/>
          </a:bodyPr>
          <a:lstStyle/>
          <a:p>
            <a:r>
              <a:rPr lang="en-US" dirty="0"/>
              <a:t>Pillow makes it very easy to open image files, using the </a:t>
            </a:r>
            <a:r>
              <a:rPr lang="en-US" dirty="0" err="1"/>
              <a:t>Image.open</a:t>
            </a:r>
            <a:r>
              <a:rPr lang="en-US" dirty="0"/>
              <a:t> function. You can even display those images with </a:t>
            </a:r>
            <a:r>
              <a:rPr lang="en-US" dirty="0" err="1"/>
              <a:t>image.show</a:t>
            </a:r>
            <a:r>
              <a:rPr lang="en-US" dirty="0"/>
              <a:t>(), or save them with </a:t>
            </a:r>
            <a:r>
              <a:rPr lang="en-US" dirty="0" err="1"/>
              <a:t>image.save</a:t>
            </a:r>
            <a:r>
              <a:rPr lang="en-US" dirty="0"/>
              <a:t>()</a:t>
            </a:r>
          </a:p>
          <a:p>
            <a:endParaRPr lang="en-US" dirty="0"/>
          </a:p>
          <a:p>
            <a:r>
              <a:rPr lang="en-US" dirty="0">
                <a:solidFill>
                  <a:srgbClr val="0070C0"/>
                </a:solidFill>
                <a:latin typeface="Consolas" panose="020B0609020204030204" pitchFamily="49" charset="0"/>
              </a:rPr>
              <a:t>from PIL import Image</a:t>
            </a:r>
          </a:p>
          <a:p>
            <a:r>
              <a:rPr lang="en-US" dirty="0" err="1">
                <a:solidFill>
                  <a:srgbClr val="0070C0"/>
                </a:solidFill>
                <a:latin typeface="Consolas" panose="020B0609020204030204" pitchFamily="49" charset="0"/>
              </a:rPr>
              <a:t>img</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Image.open</a:t>
            </a:r>
            <a:r>
              <a:rPr lang="en-US" dirty="0">
                <a:solidFill>
                  <a:srgbClr val="0070C0"/>
                </a:solidFill>
                <a:latin typeface="Consolas" panose="020B0609020204030204" pitchFamily="49" charset="0"/>
              </a:rPr>
              <a:t>("stella.jpg")</a:t>
            </a:r>
          </a:p>
          <a:p>
            <a:r>
              <a:rPr lang="en-US" dirty="0" err="1">
                <a:solidFill>
                  <a:srgbClr val="0070C0"/>
                </a:solidFill>
                <a:latin typeface="Consolas" panose="020B0609020204030204" pitchFamily="49" charset="0"/>
              </a:rPr>
              <a:t>img.show</a:t>
            </a:r>
            <a:r>
              <a:rPr lang="en-US" dirty="0">
                <a:solidFill>
                  <a:srgbClr val="0070C0"/>
                </a:solidFill>
                <a:latin typeface="Consolas" panose="020B0609020204030204" pitchFamily="49" charset="0"/>
              </a:rPr>
              <a:t>()</a:t>
            </a:r>
          </a:p>
          <a:p>
            <a:r>
              <a:rPr lang="en-US" dirty="0" err="1">
                <a:solidFill>
                  <a:srgbClr val="0070C0"/>
                </a:solidFill>
                <a:latin typeface="Consolas" panose="020B0609020204030204" pitchFamily="49" charset="0"/>
              </a:rPr>
              <a:t>img.save</a:t>
            </a:r>
            <a:r>
              <a:rPr lang="en-US" dirty="0">
                <a:solidFill>
                  <a:srgbClr val="0070C0"/>
                </a:solidFill>
                <a:latin typeface="Consolas" panose="020B0609020204030204" pitchFamily="49" charset="0"/>
              </a:rPr>
              <a:t>("new-stella.jpg")</a:t>
            </a:r>
          </a:p>
        </p:txBody>
      </p:sp>
      <p:pic>
        <p:nvPicPr>
          <p:cNvPr id="8" name="Content Placeholder 7" descr="A dog lying on a blue blanket&#10;&#10;Description automatically generated with medium confidence">
            <a:extLst>
              <a:ext uri="{FF2B5EF4-FFF2-40B4-BE49-F238E27FC236}">
                <a16:creationId xmlns:a16="http://schemas.microsoft.com/office/drawing/2014/main" id="{A900534A-2487-4853-ADDA-D867BA7DF6B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39157" y="2006492"/>
            <a:ext cx="4937125" cy="3701844"/>
          </a:xfrm>
        </p:spPr>
      </p:pic>
      <p:sp>
        <p:nvSpPr>
          <p:cNvPr id="9" name="Slide Number Placeholder 8">
            <a:extLst>
              <a:ext uri="{FF2B5EF4-FFF2-40B4-BE49-F238E27FC236}">
                <a16:creationId xmlns:a16="http://schemas.microsoft.com/office/drawing/2014/main" id="{788C10C1-192C-4962-8B5D-2666FD437A96}"/>
              </a:ext>
            </a:extLst>
          </p:cNvPr>
          <p:cNvSpPr>
            <a:spLocks noGrp="1"/>
          </p:cNvSpPr>
          <p:nvPr>
            <p:ph type="sldNum" sz="quarter" idx="12"/>
          </p:nvPr>
        </p:nvSpPr>
        <p:spPr/>
        <p:txBody>
          <a:bodyPr/>
          <a:lstStyle/>
          <a:p>
            <a:fld id="{387BF9F8-7DAC-45C5-972D-12E58EEEE5F6}" type="slidenum">
              <a:rPr lang="en-US" smtClean="0"/>
              <a:t>64</a:t>
            </a:fld>
            <a:endParaRPr lang="en-US"/>
          </a:p>
        </p:txBody>
      </p:sp>
    </p:spTree>
    <p:extLst>
      <p:ext uri="{BB962C8B-B14F-4D97-AF65-F5344CB8AC3E}">
        <p14:creationId xmlns:p14="http://schemas.microsoft.com/office/powerpoint/2010/main" val="2809117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D9BA-CD13-45F9-B53D-B79561CE73E9}"/>
              </a:ext>
            </a:extLst>
          </p:cNvPr>
          <p:cNvSpPr>
            <a:spLocks noGrp="1"/>
          </p:cNvSpPr>
          <p:nvPr>
            <p:ph type="title"/>
          </p:nvPr>
        </p:nvSpPr>
        <p:spPr/>
        <p:txBody>
          <a:bodyPr/>
          <a:lstStyle/>
          <a:p>
            <a:r>
              <a:rPr lang="en-US" dirty="0"/>
              <a:t>Pillow Image Functions</a:t>
            </a:r>
          </a:p>
        </p:txBody>
      </p:sp>
      <p:sp>
        <p:nvSpPr>
          <p:cNvPr id="3" name="Content Placeholder 2">
            <a:extLst>
              <a:ext uri="{FF2B5EF4-FFF2-40B4-BE49-F238E27FC236}">
                <a16:creationId xmlns:a16="http://schemas.microsoft.com/office/drawing/2014/main" id="{31DACD32-6720-4DF8-839D-FE4DCE6A2221}"/>
              </a:ext>
            </a:extLst>
          </p:cNvPr>
          <p:cNvSpPr>
            <a:spLocks noGrp="1"/>
          </p:cNvSpPr>
          <p:nvPr>
            <p:ph sz="half" idx="1"/>
          </p:nvPr>
        </p:nvSpPr>
        <p:spPr>
          <a:xfrm>
            <a:off x="804496" y="1845733"/>
            <a:ext cx="6550270" cy="4581443"/>
          </a:xfrm>
        </p:spPr>
        <p:txBody>
          <a:bodyPr>
            <a:normAutofit fontScale="70000" lnSpcReduction="20000"/>
          </a:bodyPr>
          <a:lstStyle/>
          <a:p>
            <a:r>
              <a:rPr lang="en-US" dirty="0"/>
              <a:t>You can provide Pillow images to the </a:t>
            </a:r>
            <a:r>
              <a:rPr lang="en-US" dirty="0" err="1"/>
              <a:t>Tkinter</a:t>
            </a:r>
            <a:r>
              <a:rPr lang="en-US" dirty="0"/>
              <a:t> </a:t>
            </a:r>
            <a:r>
              <a:rPr lang="en-US" dirty="0" err="1"/>
              <a:t>create_image</a:t>
            </a:r>
            <a:r>
              <a:rPr lang="en-US" dirty="0"/>
              <a:t> function, but you can also manipulate them directly!</a:t>
            </a:r>
          </a:p>
          <a:p>
            <a:endParaRPr lang="en-US" dirty="0"/>
          </a:p>
          <a:p>
            <a:r>
              <a:rPr lang="en-US" dirty="0"/>
              <a:t>There are functions that let you crop and resize pictures within the program, and much more! However, some of these functions require that you use lists to hold the dimensions of the picture.</a:t>
            </a:r>
          </a:p>
          <a:p>
            <a:pPr>
              <a:spcBef>
                <a:spcPts val="600"/>
              </a:spcBef>
            </a:pPr>
            <a:endParaRPr lang="en-US" dirty="0">
              <a:solidFill>
                <a:srgbClr val="0070C0"/>
              </a:solidFill>
              <a:latin typeface="Consolas" panose="020B0609020204030204" pitchFamily="49" charset="0"/>
            </a:endParaRPr>
          </a:p>
          <a:p>
            <a:pPr>
              <a:spcBef>
                <a:spcPts val="600"/>
              </a:spcBef>
            </a:pPr>
            <a:r>
              <a:rPr lang="en-US" dirty="0" err="1">
                <a:solidFill>
                  <a:srgbClr val="0070C0"/>
                </a:solidFill>
                <a:latin typeface="Consolas" panose="020B0609020204030204" pitchFamily="49" charset="0"/>
              </a:rPr>
              <a:t>new_img</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img.crop</a:t>
            </a:r>
            <a:r>
              <a:rPr lang="en-US" dirty="0">
                <a:solidFill>
                  <a:srgbClr val="0070C0"/>
                </a:solidFill>
                <a:latin typeface="Consolas" panose="020B0609020204030204" pitchFamily="49" charset="0"/>
              </a:rPr>
              <a:t>([200, 200, 3500, 2500])</a:t>
            </a:r>
          </a:p>
          <a:p>
            <a:pPr>
              <a:spcBef>
                <a:spcPts val="600"/>
              </a:spcBef>
            </a:pPr>
            <a:r>
              <a:rPr lang="en-US" dirty="0" err="1">
                <a:solidFill>
                  <a:srgbClr val="0070C0"/>
                </a:solidFill>
                <a:latin typeface="Consolas" panose="020B0609020204030204" pitchFamily="49" charset="0"/>
              </a:rPr>
              <a:t>new_img.save</a:t>
            </a:r>
            <a:r>
              <a:rPr lang="en-US" dirty="0">
                <a:solidFill>
                  <a:srgbClr val="0070C0"/>
                </a:solidFill>
                <a:latin typeface="Consolas" panose="020B0609020204030204" pitchFamily="49" charset="0"/>
              </a:rPr>
              <a:t>("new-stella.jpg")</a:t>
            </a:r>
          </a:p>
          <a:p>
            <a:pPr>
              <a:spcBef>
                <a:spcPts val="600"/>
              </a:spcBef>
            </a:pP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new_img_2 = </a:t>
            </a:r>
            <a:r>
              <a:rPr lang="en-US" dirty="0" err="1">
                <a:solidFill>
                  <a:srgbClr val="0070C0"/>
                </a:solidFill>
                <a:latin typeface="Consolas" panose="020B0609020204030204" pitchFamily="49" charset="0"/>
              </a:rPr>
              <a:t>img.rotate</a:t>
            </a:r>
            <a:r>
              <a:rPr lang="en-US" dirty="0">
                <a:solidFill>
                  <a:srgbClr val="0070C0"/>
                </a:solidFill>
                <a:latin typeface="Consolas" panose="020B0609020204030204" pitchFamily="49" charset="0"/>
              </a:rPr>
              <a:t>(180)</a:t>
            </a:r>
          </a:p>
          <a:p>
            <a:pPr>
              <a:spcBef>
                <a:spcPts val="600"/>
              </a:spcBef>
            </a:pPr>
            <a:r>
              <a:rPr lang="en-US" dirty="0">
                <a:solidFill>
                  <a:srgbClr val="0070C0"/>
                </a:solidFill>
                <a:latin typeface="Consolas" panose="020B0609020204030204" pitchFamily="49" charset="0"/>
              </a:rPr>
              <a:t>new_img_2.save("new-stella-2.jpg")</a:t>
            </a:r>
          </a:p>
          <a:p>
            <a:pPr>
              <a:spcBef>
                <a:spcPts val="600"/>
              </a:spcBef>
            </a:pP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new_img_3 = </a:t>
            </a:r>
            <a:r>
              <a:rPr lang="en-US" dirty="0" err="1">
                <a:solidFill>
                  <a:srgbClr val="0070C0"/>
                </a:solidFill>
                <a:latin typeface="Consolas" panose="020B0609020204030204" pitchFamily="49" charset="0"/>
              </a:rPr>
              <a:t>img.resize</a:t>
            </a:r>
            <a:r>
              <a:rPr lang="en-US" dirty="0">
                <a:solidFill>
                  <a:srgbClr val="0070C0"/>
                </a:solidFill>
                <a:latin typeface="Consolas" panose="020B0609020204030204" pitchFamily="49" charset="0"/>
              </a:rPr>
              <a:t>([1000, 1000])</a:t>
            </a:r>
          </a:p>
          <a:p>
            <a:pPr>
              <a:spcBef>
                <a:spcPts val="600"/>
              </a:spcBef>
            </a:pPr>
            <a:r>
              <a:rPr lang="en-US" dirty="0">
                <a:solidFill>
                  <a:srgbClr val="0070C0"/>
                </a:solidFill>
                <a:latin typeface="Consolas" panose="020B0609020204030204" pitchFamily="49" charset="0"/>
              </a:rPr>
              <a:t>new_img_3.save("new-stella-3.jpg")</a:t>
            </a:r>
          </a:p>
          <a:p>
            <a:endParaRPr lang="en-US" dirty="0"/>
          </a:p>
          <a:p>
            <a:endParaRPr lang="en-US" dirty="0"/>
          </a:p>
          <a:p>
            <a:endParaRPr lang="en-US" dirty="0"/>
          </a:p>
          <a:p>
            <a:endParaRPr lang="en-US" dirty="0"/>
          </a:p>
          <a:p>
            <a:endParaRPr lang="en-US" dirty="0"/>
          </a:p>
          <a:p>
            <a:endParaRPr lang="en-US" dirty="0"/>
          </a:p>
        </p:txBody>
      </p:sp>
      <p:pic>
        <p:nvPicPr>
          <p:cNvPr id="10" name="Content Placeholder 9" descr="A dog lying on a bed&#10;&#10;Description automatically generated with medium confidence">
            <a:extLst>
              <a:ext uri="{FF2B5EF4-FFF2-40B4-BE49-F238E27FC236}">
                <a16:creationId xmlns:a16="http://schemas.microsoft.com/office/drawing/2014/main" id="{6BA7B923-AAD2-4B5C-8659-7B88F3E67F2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93269" y="1847633"/>
            <a:ext cx="2596049" cy="1809368"/>
          </a:xfrm>
        </p:spPr>
      </p:pic>
      <p:pic>
        <p:nvPicPr>
          <p:cNvPr id="12" name="Picture 11" descr="A picture containing cat, blue, domestic cat&#10;&#10;Description automatically generated">
            <a:extLst>
              <a:ext uri="{FF2B5EF4-FFF2-40B4-BE49-F238E27FC236}">
                <a16:creationId xmlns:a16="http://schemas.microsoft.com/office/drawing/2014/main" id="{F49C12FB-1486-4C8C-B20E-47DF658292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189" y="3891547"/>
            <a:ext cx="2965471" cy="2223503"/>
          </a:xfrm>
          <a:prstGeom prst="rect">
            <a:avLst/>
          </a:prstGeom>
        </p:spPr>
      </p:pic>
      <p:pic>
        <p:nvPicPr>
          <p:cNvPr id="14" name="Picture 13" descr="A dog lying on a blue bed&#10;&#10;Description automatically generated with medium confidence">
            <a:extLst>
              <a:ext uri="{FF2B5EF4-FFF2-40B4-BE49-F238E27FC236}">
                <a16:creationId xmlns:a16="http://schemas.microsoft.com/office/drawing/2014/main" id="{F52683E3-2403-494D-BCFA-705E15AD3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7853" y="3103684"/>
            <a:ext cx="1646142" cy="1646142"/>
          </a:xfrm>
          <a:prstGeom prst="rect">
            <a:avLst/>
          </a:prstGeom>
        </p:spPr>
      </p:pic>
      <p:sp>
        <p:nvSpPr>
          <p:cNvPr id="15" name="Slide Number Placeholder 14">
            <a:extLst>
              <a:ext uri="{FF2B5EF4-FFF2-40B4-BE49-F238E27FC236}">
                <a16:creationId xmlns:a16="http://schemas.microsoft.com/office/drawing/2014/main" id="{C4E5D14C-0759-4ED9-BEAA-7FA2418E9FAE}"/>
              </a:ext>
            </a:extLst>
          </p:cNvPr>
          <p:cNvSpPr>
            <a:spLocks noGrp="1"/>
          </p:cNvSpPr>
          <p:nvPr>
            <p:ph type="sldNum" sz="quarter" idx="12"/>
          </p:nvPr>
        </p:nvSpPr>
        <p:spPr/>
        <p:txBody>
          <a:bodyPr/>
          <a:lstStyle/>
          <a:p>
            <a:fld id="{387BF9F8-7DAC-45C5-972D-12E58EEEE5F6}" type="slidenum">
              <a:rPr lang="en-US" smtClean="0"/>
              <a:t>65</a:t>
            </a:fld>
            <a:endParaRPr lang="en-US"/>
          </a:p>
        </p:txBody>
      </p:sp>
    </p:spTree>
    <p:extLst>
      <p:ext uri="{BB962C8B-B14F-4D97-AF65-F5344CB8AC3E}">
        <p14:creationId xmlns:p14="http://schemas.microsoft.com/office/powerpoint/2010/main" val="16221791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1D51-4DEC-4306-8BA2-6237D3F318B9}"/>
              </a:ext>
            </a:extLst>
          </p:cNvPr>
          <p:cNvSpPr>
            <a:spLocks noGrp="1"/>
          </p:cNvSpPr>
          <p:nvPr>
            <p:ph type="title"/>
          </p:nvPr>
        </p:nvSpPr>
        <p:spPr/>
        <p:txBody>
          <a:bodyPr/>
          <a:lstStyle/>
          <a:p>
            <a:r>
              <a:rPr lang="en-US" dirty="0" err="1">
                <a:solidFill>
                  <a:schemeClr val="accent2"/>
                </a:solidFill>
              </a:rPr>
              <a:t>Pydub</a:t>
            </a:r>
            <a:endParaRPr lang="en-US" dirty="0">
              <a:solidFill>
                <a:schemeClr val="accent2"/>
              </a:solidFill>
            </a:endParaRPr>
          </a:p>
        </p:txBody>
      </p:sp>
      <p:sp>
        <p:nvSpPr>
          <p:cNvPr id="3" name="Content Placeholder 2">
            <a:extLst>
              <a:ext uri="{FF2B5EF4-FFF2-40B4-BE49-F238E27FC236}">
                <a16:creationId xmlns:a16="http://schemas.microsoft.com/office/drawing/2014/main" id="{4599BDA8-E59A-4204-AA20-52C9776F518E}"/>
              </a:ext>
            </a:extLst>
          </p:cNvPr>
          <p:cNvSpPr>
            <a:spLocks noGrp="1"/>
          </p:cNvSpPr>
          <p:nvPr>
            <p:ph idx="1"/>
          </p:nvPr>
        </p:nvSpPr>
        <p:spPr/>
        <p:txBody>
          <a:bodyPr>
            <a:normAutofit fontScale="92500" lnSpcReduction="10000"/>
          </a:bodyPr>
          <a:lstStyle/>
          <a:p>
            <a:pPr marL="0" indent="0">
              <a:buNone/>
            </a:pPr>
            <a:r>
              <a:rPr lang="en-US" dirty="0" err="1"/>
              <a:t>Pydub</a:t>
            </a:r>
            <a:r>
              <a:rPr lang="en-US" dirty="0"/>
              <a:t> makes it possible to play and edit audio files! However, it needs a few additional libraries to work really robustly. First, you'll need to install the library </a:t>
            </a:r>
            <a:r>
              <a:rPr lang="en-US" dirty="0" err="1"/>
              <a:t>simpleaudio</a:t>
            </a:r>
            <a:r>
              <a:rPr lang="en-US" dirty="0"/>
              <a:t> to play the edited sounds.</a:t>
            </a:r>
          </a:p>
          <a:p>
            <a:pPr marL="0" indent="0">
              <a:buNone/>
            </a:pPr>
            <a:endParaRPr lang="en-US" dirty="0"/>
          </a:p>
          <a:p>
            <a:pPr marL="0" indent="0">
              <a:buNone/>
            </a:pPr>
            <a:r>
              <a:rPr lang="en-US" dirty="0"/>
              <a:t>Website: </a:t>
            </a:r>
            <a:r>
              <a:rPr lang="en-US" dirty="0">
                <a:hlinkClick r:id="rId2"/>
              </a:rPr>
              <a:t>https://github.com/jiaaro/pydub</a:t>
            </a:r>
            <a:r>
              <a:rPr lang="en-US" dirty="0"/>
              <a:t> </a:t>
            </a:r>
          </a:p>
          <a:p>
            <a:pPr marL="0" indent="0">
              <a:buNone/>
            </a:pPr>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simpleaudio</a:t>
            </a:r>
            <a:endParaRPr lang="en-US" dirty="0">
              <a:solidFill>
                <a:srgbClr val="0070C0"/>
              </a:solidFill>
              <a:latin typeface="Consolas" panose="020B0609020204030204" pitchFamily="49" charset="0"/>
            </a:endParaRP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pydub</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F79CD5B4-CE6E-4178-9A18-BC49ACF6766F}"/>
              </a:ext>
            </a:extLst>
          </p:cNvPr>
          <p:cNvSpPr>
            <a:spLocks noGrp="1"/>
          </p:cNvSpPr>
          <p:nvPr>
            <p:ph type="sldNum" sz="quarter" idx="12"/>
          </p:nvPr>
        </p:nvSpPr>
        <p:spPr/>
        <p:txBody>
          <a:bodyPr/>
          <a:lstStyle/>
          <a:p>
            <a:fld id="{3DC15121-5663-444A-BB7A-825CD26267B3}" type="slidenum">
              <a:rPr lang="en-US" smtClean="0"/>
              <a:t>66</a:t>
            </a:fld>
            <a:endParaRPr lang="en-US"/>
          </a:p>
        </p:txBody>
      </p:sp>
    </p:spTree>
    <p:extLst>
      <p:ext uri="{BB962C8B-B14F-4D97-AF65-F5344CB8AC3E}">
        <p14:creationId xmlns:p14="http://schemas.microsoft.com/office/powerpoint/2010/main" val="239533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EA37-3E8F-4AE0-9F6C-1A2F56A0FD81}"/>
              </a:ext>
            </a:extLst>
          </p:cNvPr>
          <p:cNvSpPr>
            <a:spLocks noGrp="1"/>
          </p:cNvSpPr>
          <p:nvPr>
            <p:ph type="title"/>
          </p:nvPr>
        </p:nvSpPr>
        <p:spPr/>
        <p:txBody>
          <a:bodyPr/>
          <a:lstStyle/>
          <a:p>
            <a:r>
              <a:rPr lang="en-US" dirty="0" err="1"/>
              <a:t>Pydub</a:t>
            </a:r>
            <a:r>
              <a:rPr lang="en-US" dirty="0"/>
              <a:t> </a:t>
            </a:r>
            <a:r>
              <a:rPr lang="en-US" dirty="0" err="1"/>
              <a:t>AudioSegments</a:t>
            </a:r>
            <a:endParaRPr lang="en-US" dirty="0"/>
          </a:p>
        </p:txBody>
      </p:sp>
      <p:sp>
        <p:nvSpPr>
          <p:cNvPr id="3" name="Content Placeholder 2">
            <a:extLst>
              <a:ext uri="{FF2B5EF4-FFF2-40B4-BE49-F238E27FC236}">
                <a16:creationId xmlns:a16="http://schemas.microsoft.com/office/drawing/2014/main" id="{2C020233-2BE2-4590-96A4-19C503DFC3AD}"/>
              </a:ext>
            </a:extLst>
          </p:cNvPr>
          <p:cNvSpPr>
            <a:spLocks noGrp="1"/>
          </p:cNvSpPr>
          <p:nvPr>
            <p:ph idx="1"/>
          </p:nvPr>
        </p:nvSpPr>
        <p:spPr>
          <a:xfrm>
            <a:off x="1097280" y="1845733"/>
            <a:ext cx="10058400" cy="4405597"/>
          </a:xfrm>
        </p:spPr>
        <p:txBody>
          <a:bodyPr>
            <a:normAutofit fontScale="70000" lnSpcReduction="20000"/>
          </a:bodyPr>
          <a:lstStyle/>
          <a:p>
            <a:r>
              <a:rPr lang="en-US" dirty="0" err="1"/>
              <a:t>Pydub</a:t>
            </a:r>
            <a:r>
              <a:rPr lang="en-US" dirty="0"/>
              <a:t> lets you load a sound file into an </a:t>
            </a:r>
            <a:r>
              <a:rPr lang="en-US" dirty="0" err="1"/>
              <a:t>AudioSegment</a:t>
            </a:r>
            <a:r>
              <a:rPr lang="en-US" dirty="0"/>
              <a:t> object. It's then really easy to play the sounds and edit them!</a:t>
            </a:r>
          </a:p>
          <a:p>
            <a:endParaRPr lang="en-US" dirty="0"/>
          </a:p>
          <a:p>
            <a:r>
              <a:rPr lang="en-US" dirty="0"/>
              <a:t>Unfortunately, by default the library only supports .wav files. It's possible to get the library to work on more popular filetypes (like .mp3 files), but requires a lot of complicated installations.</a:t>
            </a:r>
          </a:p>
          <a:p>
            <a:endParaRPr lang="en-US" dirty="0"/>
          </a:p>
          <a:p>
            <a:r>
              <a:rPr lang="en-US" dirty="0"/>
              <a:t>First, let's just look at a simple example with a .wav file. Note that once the file starts playing, it will continue until the song ends; you'll need to interrupt the program by pressing the lightning bolt button if you want to stop it early.</a:t>
            </a:r>
          </a:p>
          <a:p>
            <a:endParaRPr lang="en-US" dirty="0"/>
          </a:p>
          <a:p>
            <a:pPr>
              <a:spcBef>
                <a:spcPts val="600"/>
              </a:spcBef>
            </a:pPr>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pydub</a:t>
            </a:r>
            <a:r>
              <a:rPr lang="en-US" dirty="0">
                <a:solidFill>
                  <a:srgbClr val="0070C0"/>
                </a:solidFill>
                <a:latin typeface="Consolas" panose="020B0609020204030204" pitchFamily="49" charset="0"/>
              </a:rPr>
              <a:t> import </a:t>
            </a:r>
            <a:r>
              <a:rPr lang="en-US" dirty="0" err="1">
                <a:solidFill>
                  <a:srgbClr val="0070C0"/>
                </a:solidFill>
                <a:latin typeface="Consolas" panose="020B0609020204030204" pitchFamily="49" charset="0"/>
              </a:rPr>
              <a:t>AudioSegment</a:t>
            </a: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pydub</a:t>
            </a:r>
            <a:r>
              <a:rPr lang="en-US" dirty="0">
                <a:solidFill>
                  <a:srgbClr val="0070C0"/>
                </a:solidFill>
                <a:latin typeface="Consolas" panose="020B0609020204030204" pitchFamily="49" charset="0"/>
              </a:rPr>
              <a:t> import playback</a:t>
            </a:r>
          </a:p>
          <a:p>
            <a:pPr>
              <a:spcBef>
                <a:spcPts val="600"/>
              </a:spcBef>
            </a:pPr>
            <a:endParaRPr lang="en-US" dirty="0">
              <a:solidFill>
                <a:srgbClr val="0070C0"/>
              </a:solidFill>
              <a:latin typeface="Consolas" panose="020B0609020204030204" pitchFamily="49" charset="0"/>
            </a:endParaRPr>
          </a:p>
          <a:p>
            <a:pPr>
              <a:spcBef>
                <a:spcPts val="600"/>
              </a:spcBef>
            </a:pPr>
            <a:r>
              <a:rPr lang="en-US" dirty="0">
                <a:solidFill>
                  <a:srgbClr val="0070C0"/>
                </a:solidFill>
                <a:latin typeface="Consolas" panose="020B0609020204030204" pitchFamily="49" charset="0"/>
              </a:rPr>
              <a:t>music = </a:t>
            </a:r>
            <a:r>
              <a:rPr lang="en-US" dirty="0" err="1">
                <a:solidFill>
                  <a:srgbClr val="0070C0"/>
                </a:solidFill>
                <a:latin typeface="Consolas" panose="020B0609020204030204" pitchFamily="49" charset="0"/>
              </a:rPr>
              <a:t>AudioSegment.from_wav</a:t>
            </a:r>
            <a:r>
              <a:rPr lang="en-US" dirty="0">
                <a:solidFill>
                  <a:srgbClr val="0070C0"/>
                </a:solidFill>
                <a:latin typeface="Consolas" panose="020B0609020204030204" pitchFamily="49" charset="0"/>
              </a:rPr>
              <a:t>('song.wav')</a:t>
            </a:r>
          </a:p>
          <a:p>
            <a:pPr>
              <a:spcBef>
                <a:spcPts val="600"/>
              </a:spcBef>
            </a:pPr>
            <a:r>
              <a:rPr lang="en-US" dirty="0" err="1">
                <a:solidFill>
                  <a:srgbClr val="0070C0"/>
                </a:solidFill>
                <a:latin typeface="Consolas" panose="020B0609020204030204" pitchFamily="49" charset="0"/>
              </a:rPr>
              <a:t>playback.play</a:t>
            </a:r>
            <a:r>
              <a:rPr lang="en-US" dirty="0">
                <a:solidFill>
                  <a:srgbClr val="0070C0"/>
                </a:solidFill>
                <a:latin typeface="Consolas" panose="020B0609020204030204" pitchFamily="49" charset="0"/>
              </a:rPr>
              <a:t>(music)</a:t>
            </a:r>
          </a:p>
        </p:txBody>
      </p:sp>
      <p:sp>
        <p:nvSpPr>
          <p:cNvPr id="4" name="Slide Number Placeholder 3">
            <a:extLst>
              <a:ext uri="{FF2B5EF4-FFF2-40B4-BE49-F238E27FC236}">
                <a16:creationId xmlns:a16="http://schemas.microsoft.com/office/drawing/2014/main" id="{CF1D3DB4-28F4-42CE-A384-A336E749FBB3}"/>
              </a:ext>
            </a:extLst>
          </p:cNvPr>
          <p:cNvSpPr>
            <a:spLocks noGrp="1"/>
          </p:cNvSpPr>
          <p:nvPr>
            <p:ph type="sldNum" sz="quarter" idx="12"/>
          </p:nvPr>
        </p:nvSpPr>
        <p:spPr/>
        <p:txBody>
          <a:bodyPr/>
          <a:lstStyle/>
          <a:p>
            <a:fld id="{387BF9F8-7DAC-45C5-972D-12E58EEEE5F6}" type="slidenum">
              <a:rPr lang="en-US" smtClean="0"/>
              <a:t>67</a:t>
            </a:fld>
            <a:endParaRPr lang="en-US"/>
          </a:p>
        </p:txBody>
      </p:sp>
    </p:spTree>
    <p:extLst>
      <p:ext uri="{BB962C8B-B14F-4D97-AF65-F5344CB8AC3E}">
        <p14:creationId xmlns:p14="http://schemas.microsoft.com/office/powerpoint/2010/main" val="18903420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5F963-0200-47C6-87E8-8FE64F0C1CAB}"/>
              </a:ext>
            </a:extLst>
          </p:cNvPr>
          <p:cNvSpPr>
            <a:spLocks noGrp="1"/>
          </p:cNvSpPr>
          <p:nvPr>
            <p:ph type="title"/>
          </p:nvPr>
        </p:nvSpPr>
        <p:spPr/>
        <p:txBody>
          <a:bodyPr/>
          <a:lstStyle/>
          <a:p>
            <a:r>
              <a:rPr lang="en-US" dirty="0" err="1"/>
              <a:t>Pydub</a:t>
            </a:r>
            <a:r>
              <a:rPr lang="en-US" dirty="0"/>
              <a:t> </a:t>
            </a:r>
            <a:r>
              <a:rPr lang="en-US" dirty="0" err="1"/>
              <a:t>AudioSegment</a:t>
            </a:r>
            <a:r>
              <a:rPr lang="en-US" dirty="0"/>
              <a:t> Editing</a:t>
            </a:r>
          </a:p>
        </p:txBody>
      </p:sp>
      <p:sp>
        <p:nvSpPr>
          <p:cNvPr id="3" name="Content Placeholder 2">
            <a:extLst>
              <a:ext uri="{FF2B5EF4-FFF2-40B4-BE49-F238E27FC236}">
                <a16:creationId xmlns:a16="http://schemas.microsoft.com/office/drawing/2014/main" id="{973DD777-13B9-430F-9B73-C00F0216D2DE}"/>
              </a:ext>
            </a:extLst>
          </p:cNvPr>
          <p:cNvSpPr>
            <a:spLocks noGrp="1"/>
          </p:cNvSpPr>
          <p:nvPr>
            <p:ph idx="1"/>
          </p:nvPr>
        </p:nvSpPr>
        <p:spPr/>
        <p:txBody>
          <a:bodyPr>
            <a:normAutofit fontScale="85000" lnSpcReduction="20000"/>
          </a:bodyPr>
          <a:lstStyle/>
          <a:p>
            <a:r>
              <a:rPr lang="en-US" dirty="0"/>
              <a:t>To edit music with </a:t>
            </a:r>
            <a:r>
              <a:rPr lang="en-US" dirty="0" err="1"/>
              <a:t>pydub</a:t>
            </a:r>
            <a:r>
              <a:rPr lang="en-US" dirty="0"/>
              <a:t>, you use </a:t>
            </a:r>
            <a:r>
              <a:rPr lang="en-US" b="1" dirty="0"/>
              <a:t>slicing</a:t>
            </a:r>
            <a:r>
              <a:rPr lang="en-US" dirty="0"/>
              <a:t>, like how you edit strings and lists.</a:t>
            </a:r>
          </a:p>
          <a:p>
            <a:endParaRPr lang="en-US" dirty="0"/>
          </a:p>
          <a:p>
            <a:r>
              <a:rPr lang="en-US" dirty="0"/>
              <a:t>The </a:t>
            </a:r>
            <a:r>
              <a:rPr lang="en-US" dirty="0" err="1"/>
              <a:t>AudioSegment</a:t>
            </a:r>
            <a:r>
              <a:rPr lang="en-US" dirty="0"/>
              <a:t> represents the song in millisecond segments. So to get the first second of a song, you'd use:</a:t>
            </a:r>
          </a:p>
          <a:p>
            <a:endParaRPr lang="en-US" dirty="0"/>
          </a:p>
          <a:p>
            <a:r>
              <a:rPr lang="en-US" dirty="0">
                <a:solidFill>
                  <a:srgbClr val="0070C0"/>
                </a:solidFill>
                <a:latin typeface="Consolas" panose="020B0609020204030204" pitchFamily="49" charset="0"/>
              </a:rPr>
              <a:t>song[:1000] </a:t>
            </a:r>
            <a:r>
              <a:rPr lang="en-US" dirty="0">
                <a:solidFill>
                  <a:srgbClr val="008000"/>
                </a:solidFill>
                <a:latin typeface="Consolas" panose="020B0609020204030204" pitchFamily="49" charset="0"/>
              </a:rPr>
              <a:t># first second</a:t>
            </a:r>
          </a:p>
          <a:p>
            <a:endParaRPr lang="en-US" dirty="0"/>
          </a:p>
          <a:p>
            <a:r>
              <a:rPr lang="en-US" dirty="0"/>
              <a:t>Or to get only the first half of a song, you'd use:</a:t>
            </a:r>
          </a:p>
          <a:p>
            <a:endParaRPr lang="en-US" dirty="0"/>
          </a:p>
          <a:p>
            <a:r>
              <a:rPr lang="en-US" dirty="0">
                <a:solidFill>
                  <a:srgbClr val="0070C0"/>
                </a:solidFill>
                <a:latin typeface="Consolas" panose="020B0609020204030204" pitchFamily="49" charset="0"/>
              </a:rPr>
              <a:t>song[:</a:t>
            </a:r>
            <a:r>
              <a:rPr lang="en-US" dirty="0" err="1">
                <a:solidFill>
                  <a:srgbClr val="0070C0"/>
                </a:solidFill>
                <a:latin typeface="Consolas" panose="020B0609020204030204" pitchFamily="49" charset="0"/>
              </a:rPr>
              <a:t>len</a:t>
            </a:r>
            <a:r>
              <a:rPr lang="en-US" dirty="0">
                <a:solidFill>
                  <a:srgbClr val="0070C0"/>
                </a:solidFill>
                <a:latin typeface="Consolas" panose="020B0609020204030204" pitchFamily="49" charset="0"/>
              </a:rPr>
              <a:t>(song)//2] </a:t>
            </a:r>
            <a:r>
              <a:rPr lang="en-US" dirty="0">
                <a:solidFill>
                  <a:srgbClr val="008000"/>
                </a:solidFill>
                <a:latin typeface="Consolas" panose="020B0609020204030204" pitchFamily="49" charset="0"/>
              </a:rPr>
              <a:t># first half</a:t>
            </a:r>
          </a:p>
        </p:txBody>
      </p:sp>
      <p:sp>
        <p:nvSpPr>
          <p:cNvPr id="4" name="Slide Number Placeholder 3">
            <a:extLst>
              <a:ext uri="{FF2B5EF4-FFF2-40B4-BE49-F238E27FC236}">
                <a16:creationId xmlns:a16="http://schemas.microsoft.com/office/drawing/2014/main" id="{4C007849-23B5-45C0-BDA7-C5F24D629FBC}"/>
              </a:ext>
            </a:extLst>
          </p:cNvPr>
          <p:cNvSpPr>
            <a:spLocks noGrp="1"/>
          </p:cNvSpPr>
          <p:nvPr>
            <p:ph type="sldNum" sz="quarter" idx="12"/>
          </p:nvPr>
        </p:nvSpPr>
        <p:spPr/>
        <p:txBody>
          <a:bodyPr/>
          <a:lstStyle/>
          <a:p>
            <a:fld id="{387BF9F8-7DAC-45C5-972D-12E58EEEE5F6}" type="slidenum">
              <a:rPr lang="en-US" smtClean="0"/>
              <a:t>68</a:t>
            </a:fld>
            <a:endParaRPr lang="en-US"/>
          </a:p>
        </p:txBody>
      </p:sp>
    </p:spTree>
    <p:extLst>
      <p:ext uri="{BB962C8B-B14F-4D97-AF65-F5344CB8AC3E}">
        <p14:creationId xmlns:p14="http://schemas.microsoft.com/office/powerpoint/2010/main" val="35219907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ADBDA-890F-4FFF-A542-F4A722C0132F}"/>
              </a:ext>
            </a:extLst>
          </p:cNvPr>
          <p:cNvSpPr>
            <a:spLocks noGrp="1"/>
          </p:cNvSpPr>
          <p:nvPr>
            <p:ph type="title"/>
          </p:nvPr>
        </p:nvSpPr>
        <p:spPr/>
        <p:txBody>
          <a:bodyPr/>
          <a:lstStyle/>
          <a:p>
            <a:r>
              <a:rPr lang="en-US" dirty="0" err="1"/>
              <a:t>Pydub</a:t>
            </a:r>
            <a:r>
              <a:rPr lang="en-US" dirty="0"/>
              <a:t> </a:t>
            </a:r>
            <a:r>
              <a:rPr lang="en-US" dirty="0" err="1"/>
              <a:t>AudioSegment</a:t>
            </a:r>
            <a:r>
              <a:rPr lang="en-US" dirty="0"/>
              <a:t> Editing</a:t>
            </a:r>
          </a:p>
        </p:txBody>
      </p:sp>
      <p:sp>
        <p:nvSpPr>
          <p:cNvPr id="3" name="Content Placeholder 2">
            <a:extLst>
              <a:ext uri="{FF2B5EF4-FFF2-40B4-BE49-F238E27FC236}">
                <a16:creationId xmlns:a16="http://schemas.microsoft.com/office/drawing/2014/main" id="{07D3C6D0-3681-4BD5-AE88-ACB6A4A45DD8}"/>
              </a:ext>
            </a:extLst>
          </p:cNvPr>
          <p:cNvSpPr>
            <a:spLocks noGrp="1"/>
          </p:cNvSpPr>
          <p:nvPr>
            <p:ph idx="1"/>
          </p:nvPr>
        </p:nvSpPr>
        <p:spPr/>
        <p:txBody>
          <a:bodyPr/>
          <a:lstStyle/>
          <a:p>
            <a:r>
              <a:rPr lang="en-US" dirty="0"/>
              <a:t>You can also change the volume of a song by adding or subtracting decibels from it.</a:t>
            </a:r>
          </a:p>
          <a:p>
            <a:endParaRPr lang="en-US" dirty="0"/>
          </a:p>
          <a:p>
            <a:r>
              <a:rPr lang="en-US" dirty="0"/>
              <a:t>This works like NumPy arrays – you can add or subtract a single number from the segment, and it will propagate across all the values.</a:t>
            </a:r>
          </a:p>
          <a:p>
            <a:endParaRPr lang="en-US" dirty="0"/>
          </a:p>
          <a:p>
            <a:r>
              <a:rPr lang="en-US" dirty="0">
                <a:solidFill>
                  <a:srgbClr val="0070C0"/>
                </a:solidFill>
                <a:latin typeface="Consolas" panose="020B0609020204030204" pitchFamily="49" charset="0"/>
              </a:rPr>
              <a:t>song – 20 </a:t>
            </a:r>
            <a:r>
              <a:rPr lang="en-US" dirty="0">
                <a:solidFill>
                  <a:srgbClr val="008000"/>
                </a:solidFill>
                <a:latin typeface="Consolas" panose="020B0609020204030204" pitchFamily="49" charset="0"/>
              </a:rPr>
              <a:t># make quieter</a:t>
            </a:r>
          </a:p>
          <a:p>
            <a:endParaRPr lang="en-US" dirty="0"/>
          </a:p>
        </p:txBody>
      </p:sp>
      <p:sp>
        <p:nvSpPr>
          <p:cNvPr id="4" name="Slide Number Placeholder 3">
            <a:extLst>
              <a:ext uri="{FF2B5EF4-FFF2-40B4-BE49-F238E27FC236}">
                <a16:creationId xmlns:a16="http://schemas.microsoft.com/office/drawing/2014/main" id="{36B2F324-1935-43BC-887E-CE08BE02B4A8}"/>
              </a:ext>
            </a:extLst>
          </p:cNvPr>
          <p:cNvSpPr>
            <a:spLocks noGrp="1"/>
          </p:cNvSpPr>
          <p:nvPr>
            <p:ph type="sldNum" sz="quarter" idx="12"/>
          </p:nvPr>
        </p:nvSpPr>
        <p:spPr/>
        <p:txBody>
          <a:bodyPr/>
          <a:lstStyle/>
          <a:p>
            <a:fld id="{387BF9F8-7DAC-45C5-972D-12E58EEEE5F6}" type="slidenum">
              <a:rPr lang="en-US" smtClean="0"/>
              <a:t>69</a:t>
            </a:fld>
            <a:endParaRPr lang="en-US"/>
          </a:p>
        </p:txBody>
      </p:sp>
    </p:spTree>
    <p:extLst>
      <p:ext uri="{BB962C8B-B14F-4D97-AF65-F5344CB8AC3E}">
        <p14:creationId xmlns:p14="http://schemas.microsoft.com/office/powerpoint/2010/main" val="247531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94921-F655-4B06-B195-B078E5339FD8}"/>
              </a:ext>
            </a:extLst>
          </p:cNvPr>
          <p:cNvSpPr>
            <a:spLocks noGrp="1"/>
          </p:cNvSpPr>
          <p:nvPr>
            <p:ph type="title"/>
          </p:nvPr>
        </p:nvSpPr>
        <p:spPr/>
        <p:txBody>
          <a:bodyPr/>
          <a:lstStyle/>
          <a:p>
            <a:r>
              <a:rPr lang="en-US" dirty="0">
                <a:solidFill>
                  <a:schemeClr val="accent2"/>
                </a:solidFill>
              </a:rPr>
              <a:t>Running </a:t>
            </a:r>
            <a:r>
              <a:rPr lang="en-US" dirty="0">
                <a:solidFill>
                  <a:schemeClr val="accent2"/>
                </a:solidFill>
                <a:latin typeface="Consolas" panose="020B0609020204030204" pitchFamily="49" charset="0"/>
              </a:rPr>
              <a:t>pip</a:t>
            </a:r>
          </a:p>
        </p:txBody>
      </p:sp>
      <p:sp>
        <p:nvSpPr>
          <p:cNvPr id="3" name="Content Placeholder 2">
            <a:extLst>
              <a:ext uri="{FF2B5EF4-FFF2-40B4-BE49-F238E27FC236}">
                <a16:creationId xmlns:a16="http://schemas.microsoft.com/office/drawing/2014/main" id="{A68205FA-5DA9-4803-AB45-BA11E67B38B0}"/>
              </a:ext>
            </a:extLst>
          </p:cNvPr>
          <p:cNvSpPr>
            <a:spLocks noGrp="1"/>
          </p:cNvSpPr>
          <p:nvPr>
            <p:ph idx="1"/>
          </p:nvPr>
        </p:nvSpPr>
        <p:spPr/>
        <p:txBody>
          <a:bodyPr>
            <a:normAutofit/>
          </a:bodyPr>
          <a:lstStyle/>
          <a:p>
            <a:pPr marL="0" indent="0">
              <a:buNone/>
            </a:pPr>
            <a:r>
              <a:rPr lang="en-US" dirty="0"/>
              <a:t>To run </a:t>
            </a:r>
            <a:r>
              <a:rPr lang="en-US" dirty="0">
                <a:solidFill>
                  <a:srgbClr val="0070C0"/>
                </a:solidFill>
                <a:latin typeface="Consolas" panose="020B0609020204030204" pitchFamily="49" charset="0"/>
              </a:rPr>
              <a:t>pip</a:t>
            </a:r>
            <a:r>
              <a:rPr lang="en-US" dirty="0"/>
              <a:t> in </a:t>
            </a:r>
            <a:r>
              <a:rPr lang="en-US" dirty="0" err="1"/>
              <a:t>Pyzo</a:t>
            </a:r>
            <a:r>
              <a:rPr lang="en-US" dirty="0"/>
              <a:t>, use this command in the interpreter</a:t>
            </a:r>
          </a:p>
          <a:p>
            <a:pPr marL="0" indent="0">
              <a:buNone/>
            </a:pPr>
            <a:endParaRPr lang="en-US" dirty="0"/>
          </a:p>
          <a:p>
            <a:pPr marL="0" indent="0">
              <a:buNone/>
            </a:pPr>
            <a:r>
              <a:rPr lang="en-US" dirty="0">
                <a:solidFill>
                  <a:srgbClr val="0070C0"/>
                </a:solidFill>
                <a:latin typeface="Consolas" panose="020B0609020204030204" pitchFamily="49" charset="0"/>
              </a:rPr>
              <a:t>pip install </a:t>
            </a:r>
            <a:r>
              <a:rPr lang="en-US" i="1" dirty="0">
                <a:solidFill>
                  <a:srgbClr val="0070C0"/>
                </a:solidFill>
                <a:latin typeface="Consolas" panose="020B0609020204030204" pitchFamily="49" charset="0"/>
              </a:rPr>
              <a:t>module-name</a:t>
            </a:r>
            <a:endParaRPr lang="en-US" dirty="0">
              <a:solidFill>
                <a:srgbClr val="0070C0"/>
              </a:solidFill>
              <a:latin typeface="Consolas" panose="020B0609020204030204" pitchFamily="49" charset="0"/>
            </a:endParaRPr>
          </a:p>
          <a:p>
            <a:pPr marL="0" indent="0">
              <a:buNone/>
            </a:pPr>
            <a:endParaRPr lang="en-US" dirty="0"/>
          </a:p>
          <a:p>
            <a:pPr marL="0" indent="0">
              <a:lnSpc>
                <a:spcPct val="100000"/>
              </a:lnSpc>
              <a:buNone/>
            </a:pPr>
            <a:r>
              <a:rPr lang="en-US" dirty="0"/>
              <a:t>This will identify the module and your version of Python and start the download and installation process. It may run into a </a:t>
            </a:r>
            <a:r>
              <a:rPr lang="en-US" b="1" dirty="0"/>
              <a:t>dependency error</a:t>
            </a:r>
            <a:r>
              <a:rPr lang="en-US" dirty="0"/>
              <a:t> if the module needs a second module to already be installed – in general, installing that module and then running </a:t>
            </a:r>
            <a:r>
              <a:rPr lang="en-US" dirty="0">
                <a:solidFill>
                  <a:srgbClr val="0070C0"/>
                </a:solidFill>
                <a:latin typeface="Consolas" panose="020B0609020204030204" pitchFamily="49" charset="0"/>
              </a:rPr>
              <a:t>pip</a:t>
            </a:r>
            <a:r>
              <a:rPr lang="en-US" dirty="0"/>
              <a:t> again will fix the problem.</a:t>
            </a:r>
          </a:p>
        </p:txBody>
      </p:sp>
      <p:sp>
        <p:nvSpPr>
          <p:cNvPr id="4" name="Slide Number Placeholder 3">
            <a:extLst>
              <a:ext uri="{FF2B5EF4-FFF2-40B4-BE49-F238E27FC236}">
                <a16:creationId xmlns:a16="http://schemas.microsoft.com/office/drawing/2014/main" id="{97D829B2-CBA7-4AFC-85EE-57924866CF85}"/>
              </a:ext>
            </a:extLst>
          </p:cNvPr>
          <p:cNvSpPr>
            <a:spLocks noGrp="1"/>
          </p:cNvSpPr>
          <p:nvPr>
            <p:ph type="sldNum" sz="quarter" idx="12"/>
          </p:nvPr>
        </p:nvSpPr>
        <p:spPr/>
        <p:txBody>
          <a:bodyPr/>
          <a:lstStyle/>
          <a:p>
            <a:fld id="{3DC15121-5663-444A-BB7A-825CD26267B3}" type="slidenum">
              <a:rPr lang="en-US" smtClean="0"/>
              <a:t>7</a:t>
            </a:fld>
            <a:endParaRPr lang="en-US"/>
          </a:p>
        </p:txBody>
      </p:sp>
    </p:spTree>
    <p:extLst>
      <p:ext uri="{BB962C8B-B14F-4D97-AF65-F5344CB8AC3E}">
        <p14:creationId xmlns:p14="http://schemas.microsoft.com/office/powerpoint/2010/main" val="91859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6A311-1CEC-4563-9979-D46E347A6698}"/>
              </a:ext>
            </a:extLst>
          </p:cNvPr>
          <p:cNvSpPr>
            <a:spLocks noGrp="1"/>
          </p:cNvSpPr>
          <p:nvPr>
            <p:ph type="title"/>
          </p:nvPr>
        </p:nvSpPr>
        <p:spPr/>
        <p:txBody>
          <a:bodyPr/>
          <a:lstStyle/>
          <a:p>
            <a:r>
              <a:rPr lang="en-US" dirty="0" err="1"/>
              <a:t>Pydub</a:t>
            </a:r>
            <a:r>
              <a:rPr lang="en-US" dirty="0"/>
              <a:t> </a:t>
            </a:r>
            <a:r>
              <a:rPr lang="en-US" dirty="0" err="1"/>
              <a:t>AudioSegment</a:t>
            </a:r>
            <a:r>
              <a:rPr lang="en-US" dirty="0"/>
              <a:t> Functions</a:t>
            </a:r>
          </a:p>
        </p:txBody>
      </p:sp>
      <p:sp>
        <p:nvSpPr>
          <p:cNvPr id="3" name="Content Placeholder 2">
            <a:extLst>
              <a:ext uri="{FF2B5EF4-FFF2-40B4-BE49-F238E27FC236}">
                <a16:creationId xmlns:a16="http://schemas.microsoft.com/office/drawing/2014/main" id="{8DF175A4-BACA-456D-BEB5-5C603BDCA902}"/>
              </a:ext>
            </a:extLst>
          </p:cNvPr>
          <p:cNvSpPr>
            <a:spLocks noGrp="1"/>
          </p:cNvSpPr>
          <p:nvPr>
            <p:ph idx="1"/>
          </p:nvPr>
        </p:nvSpPr>
        <p:spPr/>
        <p:txBody>
          <a:bodyPr>
            <a:normAutofit fontScale="77500" lnSpcReduction="20000"/>
          </a:bodyPr>
          <a:lstStyle/>
          <a:p>
            <a:r>
              <a:rPr lang="en-US" dirty="0"/>
              <a:t>There are a bunch of cool functions already implemented for you. For example, you can implement fading, or speed up a song or remove silence.</a:t>
            </a:r>
          </a:p>
          <a:p>
            <a:endParaRPr lang="en-US" dirty="0"/>
          </a:p>
          <a:p>
            <a:r>
              <a:rPr lang="en-US" dirty="0"/>
              <a:t>Note that these functions may take a little while to run- be patient! You can always save the result in a new file, then play that file directly.</a:t>
            </a:r>
          </a:p>
          <a:p>
            <a:endParaRPr lang="en-US" dirty="0"/>
          </a:p>
          <a:p>
            <a:r>
              <a:rPr lang="en-US" dirty="0">
                <a:solidFill>
                  <a:srgbClr val="0070C0"/>
                </a:solidFill>
                <a:latin typeface="Consolas" panose="020B0609020204030204" pitchFamily="49" charset="0"/>
              </a:rPr>
              <a:t>music = </a:t>
            </a:r>
            <a:r>
              <a:rPr lang="en-US" dirty="0" err="1">
                <a:solidFill>
                  <a:srgbClr val="0070C0"/>
                </a:solidFill>
                <a:latin typeface="Consolas" panose="020B0609020204030204" pitchFamily="49" charset="0"/>
              </a:rPr>
              <a:t>music.fade_in</a:t>
            </a:r>
            <a:r>
              <a:rPr lang="en-US" dirty="0">
                <a:solidFill>
                  <a:srgbClr val="0070C0"/>
                </a:solidFill>
                <a:latin typeface="Consolas" panose="020B0609020204030204" pitchFamily="49" charset="0"/>
              </a:rPr>
              <a:t>(10*1000)</a:t>
            </a:r>
          </a:p>
          <a:p>
            <a:r>
              <a:rPr lang="en-US" dirty="0">
                <a:solidFill>
                  <a:srgbClr val="0070C0"/>
                </a:solidFill>
                <a:latin typeface="Consolas" panose="020B0609020204030204" pitchFamily="49" charset="0"/>
              </a:rPr>
              <a:t>music = </a:t>
            </a:r>
            <a:r>
              <a:rPr lang="en-US" dirty="0" err="1">
                <a:solidFill>
                  <a:srgbClr val="0070C0"/>
                </a:solidFill>
                <a:latin typeface="Consolas" panose="020B0609020204030204" pitchFamily="49" charset="0"/>
              </a:rPr>
              <a:t>music.speedup</a:t>
            </a:r>
            <a:r>
              <a:rPr lang="en-US" dirty="0">
                <a:solidFill>
                  <a:srgbClr val="0070C0"/>
                </a:solidFill>
                <a:latin typeface="Consolas" panose="020B0609020204030204" pitchFamily="49" charset="0"/>
              </a:rPr>
              <a:t>(2)</a:t>
            </a:r>
          </a:p>
          <a:p>
            <a:r>
              <a:rPr lang="en-US" dirty="0">
                <a:solidFill>
                  <a:srgbClr val="0070C0"/>
                </a:solidFill>
                <a:latin typeface="Consolas" panose="020B0609020204030204" pitchFamily="49" charset="0"/>
              </a:rPr>
              <a:t>music = </a:t>
            </a:r>
            <a:r>
              <a:rPr lang="en-US" dirty="0" err="1">
                <a:solidFill>
                  <a:srgbClr val="0070C0"/>
                </a:solidFill>
                <a:latin typeface="Consolas" panose="020B0609020204030204" pitchFamily="49" charset="0"/>
              </a:rPr>
              <a:t>music.strip_silence</a:t>
            </a:r>
            <a:r>
              <a:rPr lang="en-US" dirty="0">
                <a:solidFill>
                  <a:srgbClr val="0070C0"/>
                </a:solidFill>
                <a:latin typeface="Consolas" panose="020B0609020204030204" pitchFamily="49" charset="0"/>
              </a:rPr>
              <a:t>()</a:t>
            </a:r>
          </a:p>
          <a:p>
            <a:endParaRPr lang="en-US" dirty="0">
              <a:solidFill>
                <a:srgbClr val="0070C0"/>
              </a:solidFill>
              <a:latin typeface="Consolas" panose="020B0609020204030204" pitchFamily="49" charset="0"/>
            </a:endParaRPr>
          </a:p>
          <a:p>
            <a:r>
              <a:rPr lang="en-US" dirty="0" err="1">
                <a:solidFill>
                  <a:srgbClr val="0070C0"/>
                </a:solidFill>
                <a:latin typeface="Consolas" panose="020B0609020204030204" pitchFamily="49" charset="0"/>
              </a:rPr>
              <a:t>music.export</a:t>
            </a:r>
            <a:r>
              <a:rPr lang="en-US" dirty="0">
                <a:solidFill>
                  <a:srgbClr val="0070C0"/>
                </a:solidFill>
                <a:latin typeface="Consolas" panose="020B0609020204030204" pitchFamily="49" charset="0"/>
              </a:rPr>
              <a:t>("new_song.wav", format="wav")</a:t>
            </a:r>
          </a:p>
          <a:p>
            <a:endParaRPr lang="en-US" dirty="0"/>
          </a:p>
          <a:p>
            <a:endParaRPr lang="en-US" dirty="0"/>
          </a:p>
        </p:txBody>
      </p:sp>
      <p:sp>
        <p:nvSpPr>
          <p:cNvPr id="4" name="Slide Number Placeholder 3">
            <a:extLst>
              <a:ext uri="{FF2B5EF4-FFF2-40B4-BE49-F238E27FC236}">
                <a16:creationId xmlns:a16="http://schemas.microsoft.com/office/drawing/2014/main" id="{73D59A2E-8AC7-4E20-B986-50CBC3530B7E}"/>
              </a:ext>
            </a:extLst>
          </p:cNvPr>
          <p:cNvSpPr>
            <a:spLocks noGrp="1"/>
          </p:cNvSpPr>
          <p:nvPr>
            <p:ph type="sldNum" sz="quarter" idx="12"/>
          </p:nvPr>
        </p:nvSpPr>
        <p:spPr/>
        <p:txBody>
          <a:bodyPr/>
          <a:lstStyle/>
          <a:p>
            <a:fld id="{387BF9F8-7DAC-45C5-972D-12E58EEEE5F6}" type="slidenum">
              <a:rPr lang="en-US" smtClean="0"/>
              <a:t>70</a:t>
            </a:fld>
            <a:endParaRPr lang="en-US"/>
          </a:p>
        </p:txBody>
      </p:sp>
    </p:spTree>
    <p:extLst>
      <p:ext uri="{BB962C8B-B14F-4D97-AF65-F5344CB8AC3E}">
        <p14:creationId xmlns:p14="http://schemas.microsoft.com/office/powerpoint/2010/main" val="12933561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298F3-5A54-4A05-A210-97ACCC7E4BA0}"/>
              </a:ext>
            </a:extLst>
          </p:cNvPr>
          <p:cNvSpPr>
            <a:spLocks noGrp="1"/>
          </p:cNvSpPr>
          <p:nvPr>
            <p:ph type="title"/>
          </p:nvPr>
        </p:nvSpPr>
        <p:spPr/>
        <p:txBody>
          <a:bodyPr/>
          <a:lstStyle/>
          <a:p>
            <a:r>
              <a:rPr lang="en-US" dirty="0" err="1"/>
              <a:t>Pydub</a:t>
            </a:r>
            <a:r>
              <a:rPr lang="en-US" dirty="0"/>
              <a:t> and MP3 Files</a:t>
            </a:r>
          </a:p>
        </p:txBody>
      </p:sp>
      <p:sp>
        <p:nvSpPr>
          <p:cNvPr id="3" name="Content Placeholder 2">
            <a:extLst>
              <a:ext uri="{FF2B5EF4-FFF2-40B4-BE49-F238E27FC236}">
                <a16:creationId xmlns:a16="http://schemas.microsoft.com/office/drawing/2014/main" id="{92403D96-8F09-4E27-8951-AEF865C77520}"/>
              </a:ext>
            </a:extLst>
          </p:cNvPr>
          <p:cNvSpPr>
            <a:spLocks noGrp="1"/>
          </p:cNvSpPr>
          <p:nvPr>
            <p:ph idx="1"/>
          </p:nvPr>
        </p:nvSpPr>
        <p:spPr/>
        <p:txBody>
          <a:bodyPr>
            <a:normAutofit fontScale="85000" lnSpcReduction="20000"/>
          </a:bodyPr>
          <a:lstStyle/>
          <a:p>
            <a:r>
              <a:rPr lang="en-US" dirty="0"/>
              <a:t>If you want to edit more popular music file formats (like mp3 files), you've got two options.</a:t>
            </a:r>
          </a:p>
          <a:p>
            <a:endParaRPr lang="en-US" dirty="0"/>
          </a:p>
          <a:p>
            <a:r>
              <a:rPr lang="en-US" b="1" dirty="0"/>
              <a:t>One</a:t>
            </a:r>
            <a:r>
              <a:rPr lang="en-US" dirty="0"/>
              <a:t>: try to install </a:t>
            </a:r>
            <a:r>
              <a:rPr lang="en-US" dirty="0" err="1"/>
              <a:t>ffmpeg</a:t>
            </a:r>
            <a:r>
              <a:rPr lang="en-US" dirty="0"/>
              <a:t>, a non-python library that supports a wide range of audio formats. Unfortunately, you can't do this with pip. Here's instructions from </a:t>
            </a:r>
            <a:r>
              <a:rPr lang="en-US" dirty="0" err="1"/>
              <a:t>Pydub</a:t>
            </a:r>
            <a:r>
              <a:rPr lang="en-US" dirty="0"/>
              <a:t> on how to install: </a:t>
            </a:r>
            <a:r>
              <a:rPr lang="en-US" dirty="0">
                <a:hlinkClick r:id="rId2"/>
              </a:rPr>
              <a:t>https://github.com/jiaaro/pydub#getting-ffmpeg-set-up</a:t>
            </a:r>
            <a:endParaRPr lang="en-US" dirty="0"/>
          </a:p>
          <a:p>
            <a:endParaRPr lang="en-US" dirty="0"/>
          </a:p>
          <a:p>
            <a:r>
              <a:rPr lang="en-US" b="1" dirty="0"/>
              <a:t>Two</a:t>
            </a:r>
            <a:r>
              <a:rPr lang="en-US" dirty="0"/>
              <a:t>: convert your MP3 file into a WAV file using a different audio application. One option is VLC, which is available for free. You can convert files by going to Media &gt; Convert/Save, but you'll need to set up a new profile format for WAV. Here's instructions for how to do that: </a:t>
            </a:r>
            <a:r>
              <a:rPr lang="en-US" dirty="0">
                <a:hlinkClick r:id="rId3"/>
              </a:rPr>
              <a:t>https://promincproductions.com/blog/export-wav-audio-file-from-any-video-clip-with-vlc/</a:t>
            </a:r>
            <a:r>
              <a:rPr lang="en-US" dirty="0"/>
              <a:t> </a:t>
            </a:r>
          </a:p>
        </p:txBody>
      </p:sp>
      <p:sp>
        <p:nvSpPr>
          <p:cNvPr id="4" name="Slide Number Placeholder 3">
            <a:extLst>
              <a:ext uri="{FF2B5EF4-FFF2-40B4-BE49-F238E27FC236}">
                <a16:creationId xmlns:a16="http://schemas.microsoft.com/office/drawing/2014/main" id="{CDBD4883-6F43-4CF7-ACAE-61C299A63A00}"/>
              </a:ext>
            </a:extLst>
          </p:cNvPr>
          <p:cNvSpPr>
            <a:spLocks noGrp="1"/>
          </p:cNvSpPr>
          <p:nvPr>
            <p:ph type="sldNum" sz="quarter" idx="12"/>
          </p:nvPr>
        </p:nvSpPr>
        <p:spPr/>
        <p:txBody>
          <a:bodyPr/>
          <a:lstStyle/>
          <a:p>
            <a:fld id="{387BF9F8-7DAC-45C5-972D-12E58EEEE5F6}" type="slidenum">
              <a:rPr lang="en-US" smtClean="0"/>
              <a:t>71</a:t>
            </a:fld>
            <a:endParaRPr lang="en-US"/>
          </a:p>
        </p:txBody>
      </p:sp>
    </p:spTree>
    <p:extLst>
      <p:ext uri="{BB962C8B-B14F-4D97-AF65-F5344CB8AC3E}">
        <p14:creationId xmlns:p14="http://schemas.microsoft.com/office/powerpoint/2010/main" val="3632985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55321-6986-4782-8776-585D8F46A9CA}"/>
              </a:ext>
            </a:extLst>
          </p:cNvPr>
          <p:cNvSpPr>
            <a:spLocks noGrp="1"/>
          </p:cNvSpPr>
          <p:nvPr>
            <p:ph type="title"/>
          </p:nvPr>
        </p:nvSpPr>
        <p:spPr/>
        <p:txBody>
          <a:bodyPr/>
          <a:lstStyle/>
          <a:p>
            <a:r>
              <a:rPr lang="en-US" dirty="0" err="1">
                <a:solidFill>
                  <a:schemeClr val="accent2"/>
                </a:solidFill>
              </a:rPr>
              <a:t>Pygame</a:t>
            </a:r>
            <a:endParaRPr lang="en-US" dirty="0">
              <a:solidFill>
                <a:schemeClr val="accent2"/>
              </a:solidFill>
            </a:endParaRPr>
          </a:p>
        </p:txBody>
      </p:sp>
      <p:sp>
        <p:nvSpPr>
          <p:cNvPr id="3" name="Content Placeholder 2">
            <a:extLst>
              <a:ext uri="{FF2B5EF4-FFF2-40B4-BE49-F238E27FC236}">
                <a16:creationId xmlns:a16="http://schemas.microsoft.com/office/drawing/2014/main" id="{3CCC6938-2DB7-4AEF-8D00-534093BAB4BD}"/>
              </a:ext>
            </a:extLst>
          </p:cNvPr>
          <p:cNvSpPr>
            <a:spLocks noGrp="1"/>
          </p:cNvSpPr>
          <p:nvPr>
            <p:ph idx="1"/>
          </p:nvPr>
        </p:nvSpPr>
        <p:spPr/>
        <p:txBody>
          <a:bodyPr>
            <a:normAutofit/>
          </a:bodyPr>
          <a:lstStyle/>
          <a:p>
            <a:pPr marL="0" indent="0">
              <a:buNone/>
            </a:pPr>
            <a:r>
              <a:rPr lang="en-US" dirty="0" err="1"/>
              <a:t>Pygame</a:t>
            </a:r>
            <a:r>
              <a:rPr lang="en-US" dirty="0"/>
              <a:t> is, like </a:t>
            </a:r>
            <a:r>
              <a:rPr lang="en-US" dirty="0" err="1"/>
              <a:t>Tkinter</a:t>
            </a:r>
            <a:r>
              <a:rPr lang="en-US" dirty="0"/>
              <a:t>, a library that lets you make graphical applications. However, </a:t>
            </a:r>
            <a:r>
              <a:rPr lang="en-US" dirty="0" err="1"/>
              <a:t>Pygame</a:t>
            </a:r>
            <a:r>
              <a:rPr lang="en-US" dirty="0"/>
              <a:t> is specifically designed to create games. It has better support for sprites and collision detection than </a:t>
            </a:r>
            <a:r>
              <a:rPr lang="en-US" dirty="0" err="1">
                <a:solidFill>
                  <a:srgbClr val="0070C0"/>
                </a:solidFill>
                <a:latin typeface="Consolas" panose="020B0609020204030204" pitchFamily="49" charset="0"/>
              </a:rPr>
              <a:t>tkinter</a:t>
            </a:r>
            <a:r>
              <a:rPr lang="en-US" dirty="0"/>
              <a:t>.</a:t>
            </a:r>
          </a:p>
          <a:p>
            <a:pPr marL="0" indent="0">
              <a:buNone/>
            </a:pPr>
            <a:endParaRPr lang="en-US" dirty="0"/>
          </a:p>
          <a:p>
            <a:pPr marL="0" indent="0">
              <a:buNone/>
            </a:pPr>
            <a:r>
              <a:rPr lang="en-US" dirty="0"/>
              <a:t>Website: </a:t>
            </a:r>
            <a:r>
              <a:rPr lang="en-US" dirty="0">
                <a:hlinkClick r:id="rId2"/>
              </a:rPr>
              <a:t>https://www.pygame.org/news</a:t>
            </a:r>
            <a:endParaRPr lang="en-US" dirty="0"/>
          </a:p>
          <a:p>
            <a:endParaRPr lang="en-US" dirty="0"/>
          </a:p>
          <a:p>
            <a:pPr marL="0" indent="0">
              <a:buNone/>
            </a:pPr>
            <a:r>
              <a:rPr lang="en-US" dirty="0"/>
              <a:t>Install:</a:t>
            </a:r>
          </a:p>
          <a:p>
            <a:pPr marL="0" indent="0">
              <a:buNone/>
            </a:pPr>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pygame</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3232512E-DEFD-496C-A29D-E9182ACADF99}"/>
              </a:ext>
            </a:extLst>
          </p:cNvPr>
          <p:cNvSpPr>
            <a:spLocks noGrp="1"/>
          </p:cNvSpPr>
          <p:nvPr>
            <p:ph type="sldNum" sz="quarter" idx="12"/>
          </p:nvPr>
        </p:nvSpPr>
        <p:spPr/>
        <p:txBody>
          <a:bodyPr/>
          <a:lstStyle/>
          <a:p>
            <a:fld id="{3DC15121-5663-444A-BB7A-825CD26267B3}" type="slidenum">
              <a:rPr lang="en-US" smtClean="0"/>
              <a:t>72</a:t>
            </a:fld>
            <a:endParaRPr lang="en-US"/>
          </a:p>
        </p:txBody>
      </p:sp>
    </p:spTree>
    <p:extLst>
      <p:ext uri="{BB962C8B-B14F-4D97-AF65-F5344CB8AC3E}">
        <p14:creationId xmlns:p14="http://schemas.microsoft.com/office/powerpoint/2010/main" val="78974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7B15-9BD6-4CA3-B553-EC7BC6F4066E}"/>
              </a:ext>
            </a:extLst>
          </p:cNvPr>
          <p:cNvSpPr>
            <a:spLocks noGrp="1"/>
          </p:cNvSpPr>
          <p:nvPr>
            <p:ph type="title"/>
          </p:nvPr>
        </p:nvSpPr>
        <p:spPr/>
        <p:txBody>
          <a:bodyPr/>
          <a:lstStyle/>
          <a:p>
            <a:r>
              <a:rPr lang="en-US" dirty="0" err="1"/>
              <a:t>Pygame</a:t>
            </a:r>
            <a:r>
              <a:rPr lang="en-US" dirty="0"/>
              <a:t> Essentials</a:t>
            </a:r>
          </a:p>
        </p:txBody>
      </p:sp>
      <p:sp>
        <p:nvSpPr>
          <p:cNvPr id="3" name="Content Placeholder 2">
            <a:extLst>
              <a:ext uri="{FF2B5EF4-FFF2-40B4-BE49-F238E27FC236}">
                <a16:creationId xmlns:a16="http://schemas.microsoft.com/office/drawing/2014/main" id="{EB1D59BC-4246-4E6F-9FDF-97F8800BBEAA}"/>
              </a:ext>
            </a:extLst>
          </p:cNvPr>
          <p:cNvSpPr>
            <a:spLocks noGrp="1"/>
          </p:cNvSpPr>
          <p:nvPr>
            <p:ph idx="1"/>
          </p:nvPr>
        </p:nvSpPr>
        <p:spPr/>
        <p:txBody>
          <a:bodyPr>
            <a:normAutofit lnSpcReduction="10000"/>
          </a:bodyPr>
          <a:lstStyle/>
          <a:p>
            <a:r>
              <a:rPr lang="en-US" dirty="0"/>
              <a:t>The core difference between coding a game versus other kinds of coding is that the game needs to be interactive, which means that it needs to keep running continuously while waiting for input from the user.</a:t>
            </a:r>
          </a:p>
          <a:p>
            <a:endParaRPr lang="en-US" dirty="0"/>
          </a:p>
          <a:p>
            <a:r>
              <a:rPr lang="en-US" dirty="0" err="1"/>
              <a:t>Pygame</a:t>
            </a:r>
            <a:r>
              <a:rPr lang="en-US" dirty="0"/>
              <a:t> supports this through a </a:t>
            </a:r>
            <a:r>
              <a:rPr lang="en-US" b="1" dirty="0"/>
              <a:t>game loop</a:t>
            </a:r>
            <a:r>
              <a:rPr lang="en-US" dirty="0"/>
              <a:t>. This is just a while loop that loops until you tell it to stop. (We'll cover loops in Week 3 of the class).</a:t>
            </a:r>
          </a:p>
          <a:p>
            <a:endParaRPr lang="en-US" dirty="0"/>
          </a:p>
          <a:p>
            <a:r>
              <a:rPr lang="en-US" dirty="0"/>
              <a:t>Inside that loop, the game constantly checks for input from the user, responds to any inputs it has received, and generally keeps the game moving.</a:t>
            </a:r>
          </a:p>
          <a:p>
            <a:pPr marL="0" indent="0">
              <a:buNone/>
            </a:pPr>
            <a:endParaRPr lang="en-US" dirty="0"/>
          </a:p>
        </p:txBody>
      </p:sp>
      <p:sp>
        <p:nvSpPr>
          <p:cNvPr id="4" name="Slide Number Placeholder 3">
            <a:extLst>
              <a:ext uri="{FF2B5EF4-FFF2-40B4-BE49-F238E27FC236}">
                <a16:creationId xmlns:a16="http://schemas.microsoft.com/office/drawing/2014/main" id="{0EFC10EE-71EA-4FE7-8799-C79E2C1AEEC7}"/>
              </a:ext>
            </a:extLst>
          </p:cNvPr>
          <p:cNvSpPr>
            <a:spLocks noGrp="1"/>
          </p:cNvSpPr>
          <p:nvPr>
            <p:ph type="sldNum" sz="quarter" idx="12"/>
          </p:nvPr>
        </p:nvSpPr>
        <p:spPr/>
        <p:txBody>
          <a:bodyPr/>
          <a:lstStyle/>
          <a:p>
            <a:fld id="{387BF9F8-7DAC-45C5-972D-12E58EEEE5F6}" type="slidenum">
              <a:rPr lang="en-US" smtClean="0"/>
              <a:t>73</a:t>
            </a:fld>
            <a:endParaRPr lang="en-US"/>
          </a:p>
        </p:txBody>
      </p:sp>
    </p:spTree>
    <p:extLst>
      <p:ext uri="{BB962C8B-B14F-4D97-AF65-F5344CB8AC3E}">
        <p14:creationId xmlns:p14="http://schemas.microsoft.com/office/powerpoint/2010/main" val="26047919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3B20D-3F06-432C-BD09-E6C1DF561BC5}"/>
              </a:ext>
            </a:extLst>
          </p:cNvPr>
          <p:cNvSpPr>
            <a:spLocks noGrp="1"/>
          </p:cNvSpPr>
          <p:nvPr>
            <p:ph type="title"/>
          </p:nvPr>
        </p:nvSpPr>
        <p:spPr/>
        <p:txBody>
          <a:bodyPr/>
          <a:lstStyle/>
          <a:p>
            <a:r>
              <a:rPr lang="en-US" dirty="0" err="1"/>
              <a:t>Pygame</a:t>
            </a:r>
            <a:r>
              <a:rPr lang="en-US" dirty="0"/>
              <a:t> Window</a:t>
            </a:r>
          </a:p>
        </p:txBody>
      </p:sp>
      <p:sp>
        <p:nvSpPr>
          <p:cNvPr id="5" name="Content Placeholder 4">
            <a:extLst>
              <a:ext uri="{FF2B5EF4-FFF2-40B4-BE49-F238E27FC236}">
                <a16:creationId xmlns:a16="http://schemas.microsoft.com/office/drawing/2014/main" id="{B56992DB-0313-4A7A-9D66-C46C69258608}"/>
              </a:ext>
            </a:extLst>
          </p:cNvPr>
          <p:cNvSpPr>
            <a:spLocks noGrp="1"/>
          </p:cNvSpPr>
          <p:nvPr>
            <p:ph sz="half" idx="1"/>
          </p:nvPr>
        </p:nvSpPr>
        <p:spPr/>
        <p:txBody>
          <a:bodyPr>
            <a:normAutofit fontScale="77500" lnSpcReduction="20000"/>
          </a:bodyPr>
          <a:lstStyle/>
          <a:p>
            <a:r>
              <a:rPr lang="en-US" dirty="0"/>
              <a:t>Let's say we want to open up a simple window. We can do that with the </a:t>
            </a:r>
            <a:r>
              <a:rPr lang="en-US" dirty="0" err="1"/>
              <a:t>set_mode</a:t>
            </a:r>
            <a:r>
              <a:rPr lang="en-US" dirty="0"/>
              <a:t> method, but that by itself isn't enough.</a:t>
            </a:r>
          </a:p>
          <a:p>
            <a:endParaRPr lang="en-US" dirty="0"/>
          </a:p>
          <a:p>
            <a:r>
              <a:rPr lang="en-US" dirty="0"/>
              <a:t>We also want to be able to close that window by pressing the x button. So we need to constantly check whether the user has asked to quit inside the game loop.</a:t>
            </a:r>
          </a:p>
          <a:p>
            <a:endParaRPr lang="en-US" dirty="0"/>
          </a:p>
          <a:p>
            <a:r>
              <a:rPr lang="en-US" dirty="0"/>
              <a:t>We can do this by checking all the events that were received by the game system. When a QUIT event happens, exit the loop, then call the built-in function exit() to exit the window as well.</a:t>
            </a:r>
          </a:p>
          <a:p>
            <a:endParaRPr lang="en-US" dirty="0"/>
          </a:p>
          <a:p>
            <a:endParaRPr lang="en-US" dirty="0"/>
          </a:p>
        </p:txBody>
      </p:sp>
      <p:sp>
        <p:nvSpPr>
          <p:cNvPr id="6" name="Content Placeholder 5">
            <a:extLst>
              <a:ext uri="{FF2B5EF4-FFF2-40B4-BE49-F238E27FC236}">
                <a16:creationId xmlns:a16="http://schemas.microsoft.com/office/drawing/2014/main" id="{DAA8C766-78EB-4031-BF5C-140A493DD625}"/>
              </a:ext>
            </a:extLst>
          </p:cNvPr>
          <p:cNvSpPr>
            <a:spLocks noGrp="1"/>
          </p:cNvSpPr>
          <p:nvPr>
            <p:ph sz="half" idx="2"/>
          </p:nvPr>
        </p:nvSpPr>
        <p:spPr>
          <a:xfrm>
            <a:off x="6217920" y="1845735"/>
            <a:ext cx="5840730" cy="4023360"/>
          </a:xfrm>
        </p:spPr>
        <p:txBody>
          <a:bodyPr>
            <a:noAutofit/>
          </a:bodyPr>
          <a:lstStyle/>
          <a:p>
            <a:pPr>
              <a:spcBef>
                <a:spcPts val="0"/>
              </a:spcBef>
            </a:pPr>
            <a:r>
              <a:rPr lang="en-US" sz="1600" dirty="0">
                <a:solidFill>
                  <a:srgbClr val="0070C0"/>
                </a:solidFill>
                <a:latin typeface="Consolas" panose="020B0609020204030204" pitchFamily="49" charset="0"/>
              </a:rPr>
              <a:t>import </a:t>
            </a:r>
            <a:r>
              <a:rPr lang="en-US" sz="1600" dirty="0" err="1">
                <a:solidFill>
                  <a:srgbClr val="0070C0"/>
                </a:solidFill>
                <a:latin typeface="Consolas" panose="020B0609020204030204" pitchFamily="49" charset="0"/>
              </a:rPr>
              <a:t>pygame</a:t>
            </a:r>
            <a:endParaRPr lang="en-US" sz="1600" dirty="0">
              <a:solidFill>
                <a:srgbClr val="0070C0"/>
              </a:solidFill>
              <a:latin typeface="Consolas" panose="020B0609020204030204" pitchFamily="49" charset="0"/>
            </a:endParaRP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err="1">
                <a:solidFill>
                  <a:srgbClr val="0070C0"/>
                </a:solidFill>
                <a:latin typeface="Consolas" panose="020B0609020204030204" pitchFamily="49" charset="0"/>
              </a:rPr>
              <a:t>pygame.init</a:t>
            </a:r>
            <a:r>
              <a:rPr lang="en-US" sz="1600" dirty="0">
                <a:solidFill>
                  <a:srgbClr val="0070C0"/>
                </a:solidFill>
                <a:latin typeface="Consolas" panose="020B0609020204030204" pitchFamily="49" charset="0"/>
              </a:rPr>
              <a:t>()</a:t>
            </a: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a:solidFill>
                  <a:srgbClr val="0070C0"/>
                </a:solidFill>
                <a:latin typeface="Consolas" panose="020B0609020204030204" pitchFamily="49" charset="0"/>
              </a:rPr>
              <a:t>playing = True</a:t>
            </a: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a:solidFill>
                  <a:srgbClr val="0070C0"/>
                </a:solidFill>
                <a:latin typeface="Consolas" panose="020B0609020204030204" pitchFamily="49" charset="0"/>
              </a:rPr>
              <a:t>width, height = 500, 500</a:t>
            </a:r>
          </a:p>
          <a:p>
            <a:pPr>
              <a:spcBef>
                <a:spcPts val="0"/>
              </a:spcBef>
            </a:pPr>
            <a:r>
              <a:rPr lang="en-US" sz="1600" dirty="0">
                <a:solidFill>
                  <a:srgbClr val="0070C0"/>
                </a:solidFill>
                <a:latin typeface="Consolas" panose="020B0609020204030204" pitchFamily="49" charset="0"/>
              </a:rPr>
              <a:t>screen = </a:t>
            </a:r>
            <a:r>
              <a:rPr lang="en-US" sz="1600" dirty="0" err="1">
                <a:solidFill>
                  <a:srgbClr val="0070C0"/>
                </a:solidFill>
                <a:latin typeface="Consolas" panose="020B0609020204030204" pitchFamily="49" charset="0"/>
              </a:rPr>
              <a:t>pygame.display.set_mode</a:t>
            </a:r>
            <a:r>
              <a:rPr lang="en-US" sz="1600" dirty="0">
                <a:solidFill>
                  <a:srgbClr val="0070C0"/>
                </a:solidFill>
                <a:latin typeface="Consolas" panose="020B0609020204030204" pitchFamily="49" charset="0"/>
              </a:rPr>
              <a:t>([width, height])</a:t>
            </a: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a:solidFill>
                  <a:srgbClr val="0070C0"/>
                </a:solidFill>
                <a:latin typeface="Consolas" panose="020B0609020204030204" pitchFamily="49" charset="0"/>
              </a:rPr>
              <a:t>while playing:</a:t>
            </a:r>
          </a:p>
          <a:p>
            <a:pPr>
              <a:spcBef>
                <a:spcPts val="0"/>
              </a:spcBef>
            </a:pPr>
            <a:r>
              <a:rPr lang="en-US" sz="1600" dirty="0">
                <a:solidFill>
                  <a:srgbClr val="0070C0"/>
                </a:solidFill>
                <a:latin typeface="Consolas" panose="020B0609020204030204" pitchFamily="49" charset="0"/>
              </a:rPr>
              <a:t>    for event in </a:t>
            </a:r>
            <a:r>
              <a:rPr lang="en-US" sz="1600" dirty="0" err="1">
                <a:solidFill>
                  <a:srgbClr val="0070C0"/>
                </a:solidFill>
                <a:latin typeface="Consolas" panose="020B0609020204030204" pitchFamily="49" charset="0"/>
              </a:rPr>
              <a:t>pygame.event.get</a:t>
            </a:r>
            <a:r>
              <a:rPr lang="en-US" sz="1600" dirty="0">
                <a:solidFill>
                  <a:srgbClr val="0070C0"/>
                </a:solidFill>
                <a:latin typeface="Consolas" panose="020B0609020204030204" pitchFamily="49" charset="0"/>
              </a:rPr>
              <a:t>():</a:t>
            </a:r>
          </a:p>
          <a:p>
            <a:pPr>
              <a:spcBef>
                <a:spcPts val="0"/>
              </a:spcBef>
            </a:pPr>
            <a:r>
              <a:rPr lang="en-US" sz="1600" dirty="0">
                <a:solidFill>
                  <a:srgbClr val="0070C0"/>
                </a:solidFill>
                <a:latin typeface="Consolas" panose="020B0609020204030204" pitchFamily="49" charset="0"/>
              </a:rPr>
              <a:t>        if </a:t>
            </a:r>
            <a:r>
              <a:rPr lang="en-US" sz="1600" dirty="0" err="1">
                <a:solidFill>
                  <a:srgbClr val="0070C0"/>
                </a:solidFill>
                <a:latin typeface="Consolas" panose="020B0609020204030204" pitchFamily="49" charset="0"/>
              </a:rPr>
              <a:t>event.type</a:t>
            </a:r>
            <a:r>
              <a:rPr lang="en-US" sz="1600" dirty="0">
                <a:solidFill>
                  <a:srgbClr val="0070C0"/>
                </a:solidFill>
                <a:latin typeface="Consolas" panose="020B0609020204030204" pitchFamily="49" charset="0"/>
              </a:rPr>
              <a:t> == </a:t>
            </a:r>
            <a:r>
              <a:rPr lang="en-US" sz="1600" dirty="0" err="1">
                <a:solidFill>
                  <a:srgbClr val="0070C0"/>
                </a:solidFill>
                <a:latin typeface="Consolas" panose="020B0609020204030204" pitchFamily="49" charset="0"/>
              </a:rPr>
              <a:t>pygame.QUIT</a:t>
            </a:r>
            <a:r>
              <a:rPr lang="en-US" sz="1600" dirty="0">
                <a:solidFill>
                  <a:srgbClr val="0070C0"/>
                </a:solidFill>
                <a:latin typeface="Consolas" panose="020B0609020204030204" pitchFamily="49" charset="0"/>
              </a:rPr>
              <a:t>:</a:t>
            </a:r>
          </a:p>
          <a:p>
            <a:pPr>
              <a:spcBef>
                <a:spcPts val="0"/>
              </a:spcBef>
            </a:pPr>
            <a:r>
              <a:rPr lang="en-US" sz="1600" dirty="0">
                <a:solidFill>
                  <a:srgbClr val="0070C0"/>
                </a:solidFill>
                <a:latin typeface="Consolas" panose="020B0609020204030204" pitchFamily="49" charset="0"/>
              </a:rPr>
              <a:t>            playing = False</a:t>
            </a:r>
          </a:p>
          <a:p>
            <a:pPr>
              <a:spcBef>
                <a:spcPts val="0"/>
              </a:spcBef>
            </a:pPr>
            <a:endParaRPr lang="en-US" sz="1600" dirty="0">
              <a:solidFill>
                <a:srgbClr val="0070C0"/>
              </a:solidFill>
              <a:latin typeface="Consolas" panose="020B0609020204030204" pitchFamily="49" charset="0"/>
            </a:endParaRPr>
          </a:p>
          <a:p>
            <a:pPr>
              <a:spcBef>
                <a:spcPts val="0"/>
              </a:spcBef>
            </a:pPr>
            <a:r>
              <a:rPr lang="en-US" sz="1600" dirty="0">
                <a:solidFill>
                  <a:srgbClr val="0070C0"/>
                </a:solidFill>
                <a:latin typeface="Consolas" panose="020B0609020204030204" pitchFamily="49" charset="0"/>
              </a:rPr>
              <a:t>exit()</a:t>
            </a:r>
          </a:p>
          <a:p>
            <a:pPr>
              <a:spcBef>
                <a:spcPts val="0"/>
              </a:spcBef>
            </a:pPr>
            <a:endParaRPr lang="en-US" sz="1600" dirty="0"/>
          </a:p>
        </p:txBody>
      </p:sp>
      <p:sp>
        <p:nvSpPr>
          <p:cNvPr id="7" name="Slide Number Placeholder 6">
            <a:extLst>
              <a:ext uri="{FF2B5EF4-FFF2-40B4-BE49-F238E27FC236}">
                <a16:creationId xmlns:a16="http://schemas.microsoft.com/office/drawing/2014/main" id="{C960F65A-EF04-4781-9FAF-55913BD2AF66}"/>
              </a:ext>
            </a:extLst>
          </p:cNvPr>
          <p:cNvSpPr>
            <a:spLocks noGrp="1"/>
          </p:cNvSpPr>
          <p:nvPr>
            <p:ph type="sldNum" sz="quarter" idx="12"/>
          </p:nvPr>
        </p:nvSpPr>
        <p:spPr/>
        <p:txBody>
          <a:bodyPr/>
          <a:lstStyle/>
          <a:p>
            <a:fld id="{387BF9F8-7DAC-45C5-972D-12E58EEEE5F6}" type="slidenum">
              <a:rPr lang="en-US" smtClean="0"/>
              <a:t>74</a:t>
            </a:fld>
            <a:endParaRPr lang="en-US"/>
          </a:p>
        </p:txBody>
      </p:sp>
    </p:spTree>
    <p:extLst>
      <p:ext uri="{BB962C8B-B14F-4D97-AF65-F5344CB8AC3E}">
        <p14:creationId xmlns:p14="http://schemas.microsoft.com/office/powerpoint/2010/main" val="6561598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EB5ECD-C43F-4C60-9866-CDD0B288B0BD}"/>
              </a:ext>
            </a:extLst>
          </p:cNvPr>
          <p:cNvSpPr>
            <a:spLocks noGrp="1"/>
          </p:cNvSpPr>
          <p:nvPr>
            <p:ph type="title"/>
          </p:nvPr>
        </p:nvSpPr>
        <p:spPr/>
        <p:txBody>
          <a:bodyPr/>
          <a:lstStyle/>
          <a:p>
            <a:r>
              <a:rPr lang="en-US" dirty="0" err="1"/>
              <a:t>Pygame</a:t>
            </a:r>
            <a:r>
              <a:rPr lang="en-US" dirty="0"/>
              <a:t> Demo</a:t>
            </a:r>
          </a:p>
        </p:txBody>
      </p:sp>
      <p:sp>
        <p:nvSpPr>
          <p:cNvPr id="6" name="Content Placeholder 5">
            <a:extLst>
              <a:ext uri="{FF2B5EF4-FFF2-40B4-BE49-F238E27FC236}">
                <a16:creationId xmlns:a16="http://schemas.microsoft.com/office/drawing/2014/main" id="{A50ACB76-542F-4AFA-A853-5B3836A98D08}"/>
              </a:ext>
            </a:extLst>
          </p:cNvPr>
          <p:cNvSpPr>
            <a:spLocks noGrp="1"/>
          </p:cNvSpPr>
          <p:nvPr>
            <p:ph idx="1"/>
          </p:nvPr>
        </p:nvSpPr>
        <p:spPr/>
        <p:txBody>
          <a:bodyPr/>
          <a:lstStyle/>
          <a:p>
            <a:r>
              <a:rPr lang="en-US" dirty="0"/>
              <a:t>This isn't a game yet, though- it's just a window.</a:t>
            </a:r>
          </a:p>
          <a:p>
            <a:endParaRPr lang="en-US" dirty="0"/>
          </a:p>
          <a:p>
            <a:r>
              <a:rPr lang="en-US" dirty="0"/>
              <a:t>Let's make a simple clicker game. The user can click on an image on the screen; whenever they do, their score goes up by one.</a:t>
            </a:r>
          </a:p>
          <a:p>
            <a:endParaRPr lang="en-US" dirty="0"/>
          </a:p>
          <a:p>
            <a:r>
              <a:rPr lang="en-US" dirty="0"/>
              <a:t>This demo will go over some of the core components of </a:t>
            </a:r>
            <a:r>
              <a:rPr lang="en-US" dirty="0" err="1"/>
              <a:t>Pygame</a:t>
            </a:r>
            <a:r>
              <a:rPr lang="en-US" dirty="0"/>
              <a:t>, but there's a lot more it doesn't cover! You can do quite a bit with this library.</a:t>
            </a:r>
          </a:p>
        </p:txBody>
      </p:sp>
      <p:sp>
        <p:nvSpPr>
          <p:cNvPr id="7" name="Slide Number Placeholder 6">
            <a:extLst>
              <a:ext uri="{FF2B5EF4-FFF2-40B4-BE49-F238E27FC236}">
                <a16:creationId xmlns:a16="http://schemas.microsoft.com/office/drawing/2014/main" id="{109F2785-AF8D-4516-B711-5C35AE9637E0}"/>
              </a:ext>
            </a:extLst>
          </p:cNvPr>
          <p:cNvSpPr>
            <a:spLocks noGrp="1"/>
          </p:cNvSpPr>
          <p:nvPr>
            <p:ph type="sldNum" sz="quarter" idx="12"/>
          </p:nvPr>
        </p:nvSpPr>
        <p:spPr/>
        <p:txBody>
          <a:bodyPr/>
          <a:lstStyle/>
          <a:p>
            <a:fld id="{387BF9F8-7DAC-45C5-972D-12E58EEEE5F6}" type="slidenum">
              <a:rPr lang="en-US" smtClean="0"/>
              <a:t>75</a:t>
            </a:fld>
            <a:endParaRPr lang="en-US"/>
          </a:p>
        </p:txBody>
      </p:sp>
    </p:spTree>
    <p:extLst>
      <p:ext uri="{BB962C8B-B14F-4D97-AF65-F5344CB8AC3E}">
        <p14:creationId xmlns:p14="http://schemas.microsoft.com/office/powerpoint/2010/main" val="30705949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E57EF-D2B7-4F67-95AF-7A016B5E218B}"/>
              </a:ext>
            </a:extLst>
          </p:cNvPr>
          <p:cNvSpPr>
            <a:spLocks noGrp="1"/>
          </p:cNvSpPr>
          <p:nvPr>
            <p:ph type="title"/>
          </p:nvPr>
        </p:nvSpPr>
        <p:spPr/>
        <p:txBody>
          <a:bodyPr/>
          <a:lstStyle/>
          <a:p>
            <a:r>
              <a:rPr lang="en-US" dirty="0" err="1"/>
              <a:t>Pygame</a:t>
            </a:r>
            <a:r>
              <a:rPr lang="en-US" dirty="0"/>
              <a:t> Images</a:t>
            </a:r>
          </a:p>
        </p:txBody>
      </p:sp>
      <p:sp>
        <p:nvSpPr>
          <p:cNvPr id="3" name="Content Placeholder 2">
            <a:extLst>
              <a:ext uri="{FF2B5EF4-FFF2-40B4-BE49-F238E27FC236}">
                <a16:creationId xmlns:a16="http://schemas.microsoft.com/office/drawing/2014/main" id="{A7686D3A-B7DD-40ED-A57B-9A49CC9F44C0}"/>
              </a:ext>
            </a:extLst>
          </p:cNvPr>
          <p:cNvSpPr>
            <a:spLocks noGrp="1"/>
          </p:cNvSpPr>
          <p:nvPr>
            <p:ph sz="half" idx="1"/>
          </p:nvPr>
        </p:nvSpPr>
        <p:spPr>
          <a:xfrm>
            <a:off x="1097279" y="1845733"/>
            <a:ext cx="4521006" cy="4427579"/>
          </a:xfrm>
        </p:spPr>
        <p:txBody>
          <a:bodyPr>
            <a:noAutofit/>
          </a:bodyPr>
          <a:lstStyle/>
          <a:p>
            <a:r>
              <a:rPr lang="en-US" sz="1600" dirty="0"/>
              <a:t>The tricky thing here is that Python needs to refresh the window every time the game loop runs, just in case something changes. So you should actually draw the image inside the game loop.</a:t>
            </a:r>
          </a:p>
          <a:p>
            <a:endParaRPr lang="en-US" sz="1600" dirty="0"/>
          </a:p>
          <a:p>
            <a:r>
              <a:rPr lang="en-US" sz="1600" dirty="0"/>
              <a:t>However, you only want the image to show up once. Before you draw anything, fill the background of the screen with a solid color using </a:t>
            </a:r>
            <a:r>
              <a:rPr lang="en-US" sz="1600" dirty="0" err="1"/>
              <a:t>screen.fill</a:t>
            </a:r>
            <a:r>
              <a:rPr lang="en-US" sz="1600" dirty="0"/>
              <a:t>, to erase anything drawn before.</a:t>
            </a:r>
          </a:p>
          <a:p>
            <a:endParaRPr lang="en-US" sz="1600" dirty="0"/>
          </a:p>
          <a:p>
            <a:r>
              <a:rPr lang="en-US" sz="1600" dirty="0"/>
              <a:t>First, load the image using the </a:t>
            </a:r>
            <a:r>
              <a:rPr lang="en-US" sz="1600" dirty="0" err="1"/>
              <a:t>pygame.image.load</a:t>
            </a:r>
            <a:r>
              <a:rPr lang="en-US" sz="1600" dirty="0"/>
              <a:t> method. Then set up a rectangle that corresponds to the image in the position where you want to show up. Use </a:t>
            </a:r>
            <a:r>
              <a:rPr lang="en-US" sz="1600" dirty="0" err="1"/>
              <a:t>get_width</a:t>
            </a:r>
            <a:r>
              <a:rPr lang="en-US" sz="1600" dirty="0"/>
              <a:t> and </a:t>
            </a:r>
            <a:r>
              <a:rPr lang="en-US" sz="1600" dirty="0" err="1"/>
              <a:t>get_height</a:t>
            </a:r>
            <a:r>
              <a:rPr lang="en-US" sz="1600" dirty="0"/>
              <a:t> on the image to make sure it is centered. Finally, use </a:t>
            </a:r>
            <a:r>
              <a:rPr lang="en-US" sz="1600" dirty="0" err="1"/>
              <a:t>screen.blit</a:t>
            </a:r>
            <a:r>
              <a:rPr lang="en-US" sz="1600" dirty="0"/>
              <a:t> to actually draw the image in the game loop.</a:t>
            </a:r>
          </a:p>
        </p:txBody>
      </p:sp>
      <p:sp>
        <p:nvSpPr>
          <p:cNvPr id="4" name="Content Placeholder 3">
            <a:extLst>
              <a:ext uri="{FF2B5EF4-FFF2-40B4-BE49-F238E27FC236}">
                <a16:creationId xmlns:a16="http://schemas.microsoft.com/office/drawing/2014/main" id="{B767CA99-0DBC-46D9-B9EB-547FA86319C7}"/>
              </a:ext>
            </a:extLst>
          </p:cNvPr>
          <p:cNvSpPr>
            <a:spLocks noGrp="1"/>
          </p:cNvSpPr>
          <p:nvPr>
            <p:ph sz="half" idx="2"/>
          </p:nvPr>
        </p:nvSpPr>
        <p:spPr>
          <a:xfrm>
            <a:off x="5833696" y="1845734"/>
            <a:ext cx="6216161" cy="4388011"/>
          </a:xfrm>
        </p:spPr>
        <p:txBody>
          <a:bodyPr>
            <a:normAutofit fontScale="62500" lnSpcReduction="20000"/>
          </a:bodyPr>
          <a:lstStyle/>
          <a:p>
            <a:pPr>
              <a:spcBef>
                <a:spcPts val="0"/>
              </a:spcBef>
              <a:spcAft>
                <a:spcPts val="0"/>
              </a:spcAft>
            </a:pPr>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pygame</a:t>
            </a:r>
            <a:endParaRPr lang="en-US" dirty="0">
              <a:solidFill>
                <a:srgbClr val="0070C0"/>
              </a:solidFill>
              <a:latin typeface="Consolas" panose="020B0609020204030204" pitchFamily="49" charset="0"/>
            </a:endParaRP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err="1">
                <a:solidFill>
                  <a:srgbClr val="0070C0"/>
                </a:solidFill>
                <a:latin typeface="Consolas" panose="020B0609020204030204" pitchFamily="49" charset="0"/>
              </a:rPr>
              <a:t>pygame.init</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playing = True</a:t>
            </a:r>
          </a:p>
          <a:p>
            <a:pPr>
              <a:spcBef>
                <a:spcPts val="0"/>
              </a:spcBef>
              <a:spcAft>
                <a:spcPts val="0"/>
              </a:spcAft>
            </a:pPr>
            <a:r>
              <a:rPr lang="en-US" dirty="0">
                <a:solidFill>
                  <a:srgbClr val="0070C0"/>
                </a:solidFill>
                <a:latin typeface="Consolas" panose="020B0609020204030204" pitchFamily="49" charset="0"/>
              </a:rPr>
              <a:t>black = </a:t>
            </a:r>
            <a:r>
              <a:rPr lang="en-US" dirty="0" err="1">
                <a:solidFill>
                  <a:srgbClr val="0070C0"/>
                </a:solidFill>
                <a:latin typeface="Consolas" panose="020B0609020204030204" pitchFamily="49" charset="0"/>
              </a:rPr>
              <a:t>pygame.Color</a:t>
            </a:r>
            <a:r>
              <a:rPr lang="en-US" dirty="0">
                <a:solidFill>
                  <a:srgbClr val="0070C0"/>
                </a:solidFill>
                <a:latin typeface="Consolas" panose="020B0609020204030204" pitchFamily="49" charset="0"/>
              </a:rPr>
              <a:t>(0, 0, 0)</a:t>
            </a:r>
          </a:p>
          <a:p>
            <a:pPr>
              <a:spcBef>
                <a:spcPts val="0"/>
              </a:spcBef>
              <a:spcAft>
                <a:spcPts val="0"/>
              </a:spcAft>
            </a:pPr>
            <a:r>
              <a:rPr lang="en-US" dirty="0">
                <a:solidFill>
                  <a:srgbClr val="0070C0"/>
                </a:solidFill>
                <a:latin typeface="Consolas" panose="020B0609020204030204" pitchFamily="49" charset="0"/>
              </a:rPr>
              <a:t>width, height = 500, 500</a:t>
            </a:r>
          </a:p>
          <a:p>
            <a:pPr>
              <a:spcBef>
                <a:spcPts val="0"/>
              </a:spcBef>
              <a:spcAft>
                <a:spcPts val="0"/>
              </a:spcAft>
            </a:pPr>
            <a:r>
              <a:rPr lang="en-US" dirty="0">
                <a:solidFill>
                  <a:srgbClr val="0070C0"/>
                </a:solidFill>
                <a:latin typeface="Consolas" panose="020B0609020204030204" pitchFamily="49" charset="0"/>
              </a:rPr>
              <a:t>screen = </a:t>
            </a:r>
            <a:r>
              <a:rPr lang="en-US" dirty="0" err="1">
                <a:solidFill>
                  <a:srgbClr val="0070C0"/>
                </a:solidFill>
                <a:latin typeface="Consolas" panose="020B0609020204030204" pitchFamily="49" charset="0"/>
              </a:rPr>
              <a:t>pygame.display.set_mode</a:t>
            </a:r>
            <a:r>
              <a:rPr lang="en-US" dirty="0">
                <a:solidFill>
                  <a:srgbClr val="0070C0"/>
                </a:solidFill>
                <a:latin typeface="Consolas" panose="020B0609020204030204" pitchFamily="49" charset="0"/>
              </a:rPr>
              <a:t>([width, height])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icon = </a:t>
            </a:r>
            <a:r>
              <a:rPr lang="en-US" dirty="0" err="1">
                <a:solidFill>
                  <a:srgbClr val="0070C0"/>
                </a:solidFill>
                <a:latin typeface="Consolas" panose="020B0609020204030204" pitchFamily="49" charset="0"/>
              </a:rPr>
              <a:t>pygame.image.load</a:t>
            </a:r>
            <a:r>
              <a:rPr lang="en-US" dirty="0">
                <a:solidFill>
                  <a:srgbClr val="0070C0"/>
                </a:solidFill>
                <a:latin typeface="Consolas" panose="020B0609020204030204" pitchFamily="49" charset="0"/>
              </a:rPr>
              <a:t>("ball.gif")</a:t>
            </a:r>
          </a:p>
          <a:p>
            <a:pPr>
              <a:spcBef>
                <a:spcPts val="0"/>
              </a:spcBef>
              <a:spcAft>
                <a:spcPts val="0"/>
              </a:spcAft>
            </a:pPr>
            <a:r>
              <a:rPr lang="en-US" dirty="0" err="1">
                <a:solidFill>
                  <a:srgbClr val="0070C0"/>
                </a:solidFill>
                <a:latin typeface="Consolas" panose="020B0609020204030204" pitchFamily="49" charset="0"/>
              </a:rPr>
              <a:t>icon_rect</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pygame.Rect</a:t>
            </a:r>
            <a:r>
              <a:rPr lang="en-US" dirty="0">
                <a:solidFill>
                  <a:srgbClr val="0070C0"/>
                </a:solidFill>
                <a:latin typeface="Consolas" panose="020B0609020204030204" pitchFamily="49" charset="0"/>
              </a:rPr>
              <a:t>(250 - </a:t>
            </a:r>
            <a:r>
              <a:rPr lang="en-US" dirty="0" err="1">
                <a:solidFill>
                  <a:srgbClr val="0070C0"/>
                </a:solidFill>
                <a:latin typeface="Consolas" panose="020B0609020204030204" pitchFamily="49" charset="0"/>
              </a:rPr>
              <a:t>icon.get_width</a:t>
            </a:r>
            <a:r>
              <a:rPr lang="en-US" dirty="0">
                <a:solidFill>
                  <a:srgbClr val="0070C0"/>
                </a:solidFill>
                <a:latin typeface="Consolas" panose="020B0609020204030204" pitchFamily="49" charset="0"/>
              </a:rPr>
              <a:t>()/2, </a:t>
            </a:r>
          </a:p>
          <a:p>
            <a:pPr>
              <a:spcBef>
                <a:spcPts val="0"/>
              </a:spcBef>
              <a:spcAft>
                <a:spcPts val="0"/>
              </a:spcAft>
            </a:pPr>
            <a:r>
              <a:rPr lang="en-US" dirty="0">
                <a:solidFill>
                  <a:srgbClr val="0070C0"/>
                </a:solidFill>
                <a:latin typeface="Consolas" panose="020B0609020204030204" pitchFamily="49" charset="0"/>
              </a:rPr>
              <a:t>                        250 - </a:t>
            </a:r>
            <a:r>
              <a:rPr lang="en-US" dirty="0" err="1">
                <a:solidFill>
                  <a:srgbClr val="0070C0"/>
                </a:solidFill>
                <a:latin typeface="Consolas" panose="020B0609020204030204" pitchFamily="49" charset="0"/>
              </a:rPr>
              <a:t>icon.get_height</a:t>
            </a:r>
            <a:r>
              <a:rPr lang="en-US" dirty="0">
                <a:solidFill>
                  <a:srgbClr val="0070C0"/>
                </a:solidFill>
                <a:latin typeface="Consolas" panose="020B0609020204030204" pitchFamily="49" charset="0"/>
              </a:rPr>
              <a:t>()/2, </a:t>
            </a:r>
          </a:p>
          <a:p>
            <a:pPr>
              <a:spcBef>
                <a:spcPts val="0"/>
              </a:spcBef>
              <a:spcAft>
                <a:spcPts val="0"/>
              </a:spcAft>
            </a:pPr>
            <a:r>
              <a:rPr lang="en-US" dirty="0">
                <a:solidFill>
                  <a:srgbClr val="0070C0"/>
                </a:solidFill>
                <a:latin typeface="Consolas" panose="020B0609020204030204" pitchFamily="49" charset="0"/>
              </a:rPr>
              <a:t>                        250 + </a:t>
            </a:r>
            <a:r>
              <a:rPr lang="en-US" dirty="0" err="1">
                <a:solidFill>
                  <a:srgbClr val="0070C0"/>
                </a:solidFill>
                <a:latin typeface="Consolas" panose="020B0609020204030204" pitchFamily="49" charset="0"/>
              </a:rPr>
              <a:t>icon.get_width</a:t>
            </a:r>
            <a:r>
              <a:rPr lang="en-US" dirty="0">
                <a:solidFill>
                  <a:srgbClr val="0070C0"/>
                </a:solidFill>
                <a:latin typeface="Consolas" panose="020B0609020204030204" pitchFamily="49" charset="0"/>
              </a:rPr>
              <a:t>()/2, </a:t>
            </a:r>
          </a:p>
          <a:p>
            <a:pPr>
              <a:spcBef>
                <a:spcPts val="0"/>
              </a:spcBef>
              <a:spcAft>
                <a:spcPts val="0"/>
              </a:spcAft>
            </a:pPr>
            <a:r>
              <a:rPr lang="en-US" dirty="0">
                <a:solidFill>
                  <a:srgbClr val="0070C0"/>
                </a:solidFill>
                <a:latin typeface="Consolas" panose="020B0609020204030204" pitchFamily="49" charset="0"/>
              </a:rPr>
              <a:t>                        250 + </a:t>
            </a:r>
            <a:r>
              <a:rPr lang="en-US" dirty="0" err="1">
                <a:solidFill>
                  <a:srgbClr val="0070C0"/>
                </a:solidFill>
                <a:latin typeface="Consolas" panose="020B0609020204030204" pitchFamily="49" charset="0"/>
              </a:rPr>
              <a:t>icon.get_height</a:t>
            </a:r>
            <a:r>
              <a:rPr lang="en-US" dirty="0">
                <a:solidFill>
                  <a:srgbClr val="0070C0"/>
                </a:solidFill>
                <a:latin typeface="Consolas" panose="020B0609020204030204" pitchFamily="49" charset="0"/>
              </a:rPr>
              <a:t>()/2)</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while playing:</a:t>
            </a:r>
          </a:p>
          <a:p>
            <a:pPr>
              <a:spcBef>
                <a:spcPts val="0"/>
              </a:spcBef>
              <a:spcAft>
                <a:spcPts val="0"/>
              </a:spcAft>
            </a:pPr>
            <a:r>
              <a:rPr lang="en-US" dirty="0">
                <a:solidFill>
                  <a:srgbClr val="0070C0"/>
                </a:solidFill>
                <a:latin typeface="Consolas" panose="020B0609020204030204" pitchFamily="49" charset="0"/>
              </a:rPr>
              <a:t>    for event in </a:t>
            </a:r>
            <a:r>
              <a:rPr lang="en-US" dirty="0" err="1">
                <a:solidFill>
                  <a:srgbClr val="0070C0"/>
                </a:solidFill>
                <a:latin typeface="Consolas" panose="020B0609020204030204" pitchFamily="49" charset="0"/>
              </a:rPr>
              <a:t>pygame.event.get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if </a:t>
            </a:r>
            <a:r>
              <a:rPr lang="en-US" dirty="0" err="1">
                <a:solidFill>
                  <a:srgbClr val="0070C0"/>
                </a:solidFill>
                <a:latin typeface="Consolas" panose="020B0609020204030204" pitchFamily="49" charset="0"/>
              </a:rPr>
              <a:t>event.type</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pygame.QUIT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playing = False</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screen.fill</a:t>
            </a:r>
            <a:r>
              <a:rPr lang="en-US" dirty="0">
                <a:solidFill>
                  <a:srgbClr val="0070C0"/>
                </a:solidFill>
                <a:latin typeface="Consolas" panose="020B0609020204030204" pitchFamily="49" charset="0"/>
              </a:rPr>
              <a:t>(black)</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screen.blit</a:t>
            </a:r>
            <a:r>
              <a:rPr lang="en-US" dirty="0">
                <a:solidFill>
                  <a:srgbClr val="0070C0"/>
                </a:solidFill>
                <a:latin typeface="Consolas" panose="020B0609020204030204" pitchFamily="49" charset="0"/>
              </a:rPr>
              <a:t>(icon, </a:t>
            </a:r>
            <a:r>
              <a:rPr lang="en-US" dirty="0" err="1">
                <a:solidFill>
                  <a:srgbClr val="0070C0"/>
                </a:solidFill>
                <a:latin typeface="Consolas" panose="020B0609020204030204" pitchFamily="49" charset="0"/>
              </a:rPr>
              <a:t>icon_rect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pygame.display.flip</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exit()</a:t>
            </a:r>
          </a:p>
        </p:txBody>
      </p:sp>
      <p:pic>
        <p:nvPicPr>
          <p:cNvPr id="3074" name="Picture 2">
            <a:extLst>
              <a:ext uri="{FF2B5EF4-FFF2-40B4-BE49-F238E27FC236}">
                <a16:creationId xmlns:a16="http://schemas.microsoft.com/office/drawing/2014/main" id="{D4C46759-AA3E-4D3E-B75F-E9771120E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3550" y="0"/>
            <a:ext cx="2838450" cy="30099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A064C9B-EAF7-4C5A-BD89-D355D4B65599}"/>
              </a:ext>
            </a:extLst>
          </p:cNvPr>
          <p:cNvSpPr>
            <a:spLocks noGrp="1"/>
          </p:cNvSpPr>
          <p:nvPr>
            <p:ph type="sldNum" sz="quarter" idx="12"/>
          </p:nvPr>
        </p:nvSpPr>
        <p:spPr/>
        <p:txBody>
          <a:bodyPr/>
          <a:lstStyle/>
          <a:p>
            <a:fld id="{387BF9F8-7DAC-45C5-972D-12E58EEEE5F6}" type="slidenum">
              <a:rPr lang="en-US" smtClean="0"/>
              <a:t>76</a:t>
            </a:fld>
            <a:endParaRPr lang="en-US"/>
          </a:p>
        </p:txBody>
      </p:sp>
    </p:spTree>
    <p:extLst>
      <p:ext uri="{BB962C8B-B14F-4D97-AF65-F5344CB8AC3E}">
        <p14:creationId xmlns:p14="http://schemas.microsoft.com/office/powerpoint/2010/main" val="4263340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9046D-EBEC-44EC-8C16-9742E22B4415}"/>
              </a:ext>
            </a:extLst>
          </p:cNvPr>
          <p:cNvSpPr>
            <a:spLocks noGrp="1"/>
          </p:cNvSpPr>
          <p:nvPr>
            <p:ph type="title"/>
          </p:nvPr>
        </p:nvSpPr>
        <p:spPr/>
        <p:txBody>
          <a:bodyPr/>
          <a:lstStyle/>
          <a:p>
            <a:r>
              <a:rPr lang="en-US" dirty="0" err="1"/>
              <a:t>Pygame</a:t>
            </a:r>
            <a:r>
              <a:rPr lang="en-US" dirty="0"/>
              <a:t> Fonts</a:t>
            </a:r>
          </a:p>
        </p:txBody>
      </p:sp>
      <p:sp>
        <p:nvSpPr>
          <p:cNvPr id="3" name="Content Placeholder 2">
            <a:extLst>
              <a:ext uri="{FF2B5EF4-FFF2-40B4-BE49-F238E27FC236}">
                <a16:creationId xmlns:a16="http://schemas.microsoft.com/office/drawing/2014/main" id="{CA868E9C-179E-4F5C-9A93-56FD5949B4D5}"/>
              </a:ext>
            </a:extLst>
          </p:cNvPr>
          <p:cNvSpPr>
            <a:spLocks noGrp="1"/>
          </p:cNvSpPr>
          <p:nvPr>
            <p:ph sz="half" idx="1"/>
          </p:nvPr>
        </p:nvSpPr>
        <p:spPr/>
        <p:txBody>
          <a:bodyPr>
            <a:noAutofit/>
          </a:bodyPr>
          <a:lstStyle/>
          <a:p>
            <a:r>
              <a:rPr lang="en-US" sz="2000" dirty="0"/>
              <a:t>You should also set up a score in text. The score itself can just be a variable, and the text can be displayed above the image.</a:t>
            </a:r>
          </a:p>
          <a:p>
            <a:endParaRPr lang="en-US" sz="2000" dirty="0"/>
          </a:p>
          <a:p>
            <a:r>
              <a:rPr lang="en-US" sz="2000" dirty="0"/>
              <a:t>Set up a font first; then render text based on that font. Then the text can just be displayed with </a:t>
            </a:r>
            <a:r>
              <a:rPr lang="en-US" sz="2000" dirty="0" err="1"/>
              <a:t>blit</a:t>
            </a:r>
            <a:r>
              <a:rPr lang="en-US" sz="2000" dirty="0"/>
              <a:t>.</a:t>
            </a:r>
          </a:p>
          <a:p>
            <a:endParaRPr lang="en-US" sz="2000" dirty="0"/>
          </a:p>
          <a:p>
            <a:r>
              <a:rPr lang="en-US" sz="2000" dirty="0"/>
              <a:t>This time, let's specifically provide a coordinate pair with the location where we want the text to show up.</a:t>
            </a:r>
          </a:p>
        </p:txBody>
      </p:sp>
      <p:sp>
        <p:nvSpPr>
          <p:cNvPr id="4" name="Content Placeholder 3">
            <a:extLst>
              <a:ext uri="{FF2B5EF4-FFF2-40B4-BE49-F238E27FC236}">
                <a16:creationId xmlns:a16="http://schemas.microsoft.com/office/drawing/2014/main" id="{7A1B8375-B1EB-4C50-91E4-DFDDB1E8417F}"/>
              </a:ext>
            </a:extLst>
          </p:cNvPr>
          <p:cNvSpPr>
            <a:spLocks noGrp="1"/>
          </p:cNvSpPr>
          <p:nvPr>
            <p:ph sz="half" idx="2"/>
          </p:nvPr>
        </p:nvSpPr>
        <p:spPr>
          <a:xfrm>
            <a:off x="6217919" y="1845735"/>
            <a:ext cx="5933050" cy="4023360"/>
          </a:xfrm>
        </p:spPr>
        <p:txBody>
          <a:bodyPr>
            <a:normAutofit fontScale="62500" lnSpcReduction="20000"/>
          </a:bodyPr>
          <a:lstStyle/>
          <a:p>
            <a:pPr>
              <a:spcBef>
                <a:spcPts val="0"/>
              </a:spcBef>
              <a:spcAft>
                <a:spcPts val="0"/>
              </a:spcAft>
            </a:pPr>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pygame</a:t>
            </a:r>
            <a:endParaRPr lang="en-US" dirty="0">
              <a:solidFill>
                <a:srgbClr val="0070C0"/>
              </a:solidFill>
              <a:latin typeface="Consolas" panose="020B0609020204030204" pitchFamily="49" charset="0"/>
            </a:endParaRP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err="1">
                <a:solidFill>
                  <a:srgbClr val="0070C0"/>
                </a:solidFill>
                <a:latin typeface="Consolas" panose="020B0609020204030204" pitchFamily="49" charset="0"/>
              </a:rPr>
              <a:t>pygame.init</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score = 0</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white = </a:t>
            </a:r>
            <a:r>
              <a:rPr lang="en-US" dirty="0" err="1">
                <a:solidFill>
                  <a:srgbClr val="0070C0"/>
                </a:solidFill>
                <a:latin typeface="Consolas" panose="020B0609020204030204" pitchFamily="49" charset="0"/>
              </a:rPr>
              <a:t>pygame.Color</a:t>
            </a:r>
            <a:r>
              <a:rPr lang="en-US" dirty="0">
                <a:solidFill>
                  <a:srgbClr val="0070C0"/>
                </a:solidFill>
                <a:latin typeface="Consolas" panose="020B0609020204030204" pitchFamily="49" charset="0"/>
              </a:rPr>
              <a:t>(255, 255, 255)</a:t>
            </a:r>
          </a:p>
          <a:p>
            <a:pPr>
              <a:spcBef>
                <a:spcPts val="0"/>
              </a:spcBef>
              <a:spcAft>
                <a:spcPts val="0"/>
              </a:spcAft>
            </a:pPr>
            <a:r>
              <a:rPr lang="en-US" dirty="0">
                <a:solidFill>
                  <a:srgbClr val="0070C0"/>
                </a:solidFill>
                <a:latin typeface="Consolas" panose="020B0609020204030204" pitchFamily="49" charset="0"/>
              </a:rPr>
              <a:t>font = </a:t>
            </a:r>
            <a:r>
              <a:rPr lang="en-US" dirty="0" err="1">
                <a:solidFill>
                  <a:srgbClr val="0070C0"/>
                </a:solidFill>
                <a:latin typeface="Consolas" panose="020B0609020204030204" pitchFamily="49" charset="0"/>
              </a:rPr>
              <a:t>pygame.font.SysFont</a:t>
            </a:r>
            <a:r>
              <a:rPr lang="en-US" dirty="0">
                <a:solidFill>
                  <a:srgbClr val="0070C0"/>
                </a:solidFill>
                <a:latin typeface="Consolas" panose="020B0609020204030204" pitchFamily="49" charset="0"/>
              </a:rPr>
              <a:t>("Arial", 32)</a:t>
            </a:r>
          </a:p>
          <a:p>
            <a:pPr>
              <a:spcBef>
                <a:spcPts val="0"/>
              </a:spcBef>
              <a:spcAft>
                <a:spcPts val="0"/>
              </a:spcAft>
            </a:pPr>
            <a:r>
              <a:rPr lang="en-US" dirty="0" err="1">
                <a:solidFill>
                  <a:srgbClr val="0070C0"/>
                </a:solidFill>
                <a:latin typeface="Consolas" panose="020B0609020204030204" pitchFamily="49" charset="0"/>
              </a:rPr>
              <a:t>score_text</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font.render</a:t>
            </a:r>
            <a:r>
              <a:rPr lang="en-US" dirty="0">
                <a:solidFill>
                  <a:srgbClr val="0070C0"/>
                </a:solidFill>
                <a:latin typeface="Consolas" panose="020B0609020204030204" pitchFamily="49" charset="0"/>
              </a:rPr>
              <a:t>("Score: " + str(score),</a:t>
            </a:r>
          </a:p>
          <a:p>
            <a:pPr>
              <a:spcBef>
                <a:spcPts val="0"/>
              </a:spcBef>
              <a:spcAft>
                <a:spcPts val="0"/>
              </a:spcAft>
            </a:pPr>
            <a:r>
              <a:rPr lang="en-US" dirty="0">
                <a:solidFill>
                  <a:srgbClr val="0070C0"/>
                </a:solidFill>
                <a:latin typeface="Consolas" panose="020B0609020204030204" pitchFamily="49" charset="0"/>
              </a:rPr>
              <a:t>                         False, white)</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while playing:</a:t>
            </a:r>
          </a:p>
          <a:p>
            <a:pPr>
              <a:spcBef>
                <a:spcPts val="0"/>
              </a:spcBef>
              <a:spcAft>
                <a:spcPts val="0"/>
              </a:spcAft>
            </a:pPr>
            <a:r>
              <a:rPr lang="en-US" dirty="0">
                <a:solidFill>
                  <a:srgbClr val="0070C0"/>
                </a:solidFill>
                <a:latin typeface="Consolas" panose="020B0609020204030204" pitchFamily="49" charset="0"/>
              </a:rPr>
              <a:t>    ...</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screen.fill</a:t>
            </a:r>
            <a:r>
              <a:rPr lang="en-US" dirty="0">
                <a:solidFill>
                  <a:srgbClr val="0070C0"/>
                </a:solidFill>
                <a:latin typeface="Consolas" panose="020B0609020204030204" pitchFamily="49" charset="0"/>
              </a:rPr>
              <a:t>(black)</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screen.blit</a:t>
            </a:r>
            <a:r>
              <a:rPr lang="en-US" dirty="0">
                <a:solidFill>
                  <a:srgbClr val="0070C0"/>
                </a:solidFill>
                <a:latin typeface="Consolas" panose="020B0609020204030204" pitchFamily="49" charset="0"/>
              </a:rPr>
              <a:t>(icon, </a:t>
            </a:r>
            <a:r>
              <a:rPr lang="en-US" dirty="0" err="1">
                <a:solidFill>
                  <a:srgbClr val="0070C0"/>
                </a:solidFill>
                <a:latin typeface="Consolas" panose="020B0609020204030204" pitchFamily="49" charset="0"/>
              </a:rPr>
              <a:t>icon_rect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screen.blit</a:t>
            </a:r>
            <a:r>
              <a:rPr lang="en-US" dirty="0">
                <a:solidFill>
                  <a:srgbClr val="0070C0"/>
                </a:solidFill>
                <a:latin typeface="Consolas" panose="020B0609020204030204" pitchFamily="49" charset="0"/>
              </a:rPr>
              <a:t>(</a:t>
            </a:r>
            <a:r>
              <a:rPr lang="en-US" dirty="0" err="1">
                <a:solidFill>
                  <a:srgbClr val="0070C0"/>
                </a:solidFill>
                <a:latin typeface="Consolas" panose="020B0609020204030204" pitchFamily="49" charset="0"/>
              </a:rPr>
              <a:t>score_text</a:t>
            </a:r>
            <a:r>
              <a:rPr lang="en-US" dirty="0">
                <a:solidFill>
                  <a:srgbClr val="0070C0"/>
                </a:solidFill>
                <a:latin typeface="Consolas" panose="020B0609020204030204" pitchFamily="49" charset="0"/>
              </a:rPr>
              <a:t>, [250 – </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score_text.get_width</a:t>
            </a:r>
            <a:r>
              <a:rPr lang="en-US" dirty="0">
                <a:solidFill>
                  <a:srgbClr val="0070C0"/>
                </a:solidFill>
                <a:latin typeface="Consolas" panose="020B0609020204030204" pitchFamily="49" charset="0"/>
              </a:rPr>
              <a:t>() / 2, 100])</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pygame.display.flip</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exit()</a:t>
            </a:r>
          </a:p>
          <a:p>
            <a:pPr>
              <a:spcBef>
                <a:spcPts val="0"/>
              </a:spcBef>
              <a:spcAft>
                <a:spcPts val="0"/>
              </a:spcAft>
            </a:pPr>
            <a:endParaRPr lang="en-US" dirty="0">
              <a:solidFill>
                <a:srgbClr val="0070C0"/>
              </a:solidFill>
              <a:latin typeface="Consolas" panose="020B0609020204030204" pitchFamily="49" charset="0"/>
            </a:endParaRPr>
          </a:p>
        </p:txBody>
      </p:sp>
      <p:pic>
        <p:nvPicPr>
          <p:cNvPr id="2050" name="Picture 2">
            <a:extLst>
              <a:ext uri="{FF2B5EF4-FFF2-40B4-BE49-F238E27FC236}">
                <a16:creationId xmlns:a16="http://schemas.microsoft.com/office/drawing/2014/main" id="{5FA3BCC1-62AC-4FD6-923C-31ECA9100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663" y="121627"/>
            <a:ext cx="2838450" cy="30099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5483DA2-4249-4431-8267-FC01D533791A}"/>
              </a:ext>
            </a:extLst>
          </p:cNvPr>
          <p:cNvSpPr>
            <a:spLocks noGrp="1"/>
          </p:cNvSpPr>
          <p:nvPr>
            <p:ph type="sldNum" sz="quarter" idx="12"/>
          </p:nvPr>
        </p:nvSpPr>
        <p:spPr/>
        <p:txBody>
          <a:bodyPr/>
          <a:lstStyle/>
          <a:p>
            <a:fld id="{387BF9F8-7DAC-45C5-972D-12E58EEEE5F6}" type="slidenum">
              <a:rPr lang="en-US" smtClean="0"/>
              <a:t>77</a:t>
            </a:fld>
            <a:endParaRPr lang="en-US"/>
          </a:p>
        </p:txBody>
      </p:sp>
    </p:spTree>
    <p:extLst>
      <p:ext uri="{BB962C8B-B14F-4D97-AF65-F5344CB8AC3E}">
        <p14:creationId xmlns:p14="http://schemas.microsoft.com/office/powerpoint/2010/main" val="7537253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A2CDD-9E24-4BC9-BD06-AB0D5DD1A3E0}"/>
              </a:ext>
            </a:extLst>
          </p:cNvPr>
          <p:cNvSpPr>
            <a:spLocks noGrp="1"/>
          </p:cNvSpPr>
          <p:nvPr>
            <p:ph type="title"/>
          </p:nvPr>
        </p:nvSpPr>
        <p:spPr/>
        <p:txBody>
          <a:bodyPr/>
          <a:lstStyle/>
          <a:p>
            <a:r>
              <a:rPr lang="en-US" dirty="0" err="1"/>
              <a:t>Pygame</a:t>
            </a:r>
            <a:r>
              <a:rPr lang="en-US" dirty="0"/>
              <a:t> Collisions</a:t>
            </a:r>
          </a:p>
        </p:txBody>
      </p:sp>
      <p:sp>
        <p:nvSpPr>
          <p:cNvPr id="3" name="Content Placeholder 2">
            <a:extLst>
              <a:ext uri="{FF2B5EF4-FFF2-40B4-BE49-F238E27FC236}">
                <a16:creationId xmlns:a16="http://schemas.microsoft.com/office/drawing/2014/main" id="{96CA59C2-783F-4045-B81B-BA96E216B066}"/>
              </a:ext>
            </a:extLst>
          </p:cNvPr>
          <p:cNvSpPr>
            <a:spLocks noGrp="1"/>
          </p:cNvSpPr>
          <p:nvPr>
            <p:ph sz="half" idx="1"/>
          </p:nvPr>
        </p:nvSpPr>
        <p:spPr>
          <a:xfrm>
            <a:off x="1097279" y="1845734"/>
            <a:ext cx="4937760" cy="4326466"/>
          </a:xfrm>
        </p:spPr>
        <p:txBody>
          <a:bodyPr>
            <a:normAutofit fontScale="62500" lnSpcReduction="20000"/>
          </a:bodyPr>
          <a:lstStyle/>
          <a:p>
            <a:r>
              <a:rPr lang="en-US" dirty="0"/>
              <a:t>Now we need to detect whether the image has been clicked on. The easiest way to do this is with collision detection.</a:t>
            </a:r>
          </a:p>
          <a:p>
            <a:endParaRPr lang="en-US" dirty="0"/>
          </a:p>
          <a:p>
            <a:r>
              <a:rPr lang="en-US" dirty="0"/>
              <a:t>Luckily, this is something that </a:t>
            </a:r>
            <a:r>
              <a:rPr lang="en-US" dirty="0" err="1"/>
              <a:t>Pygame</a:t>
            </a:r>
            <a:r>
              <a:rPr lang="en-US" dirty="0"/>
              <a:t> does really well! If you can capture where the user clicked on the screen, you can easily detect whether that pixel location collided with the image's icon.</a:t>
            </a:r>
          </a:p>
          <a:p>
            <a:endParaRPr lang="en-US" dirty="0"/>
          </a:p>
          <a:p>
            <a:r>
              <a:rPr lang="en-US" dirty="0"/>
              <a:t>To capture the clicked location, check for a new event type - a </a:t>
            </a:r>
            <a:r>
              <a:rPr lang="en-US" dirty="0" err="1"/>
              <a:t>MouseButtonUp</a:t>
            </a:r>
            <a:r>
              <a:rPr lang="en-US" dirty="0"/>
              <a:t> event. This will happen when the user has clicked on the screen and releases the button. When this happens, use the pos property of the event to get the mouse's current position.</a:t>
            </a:r>
          </a:p>
          <a:p>
            <a:endParaRPr lang="en-US" dirty="0"/>
          </a:p>
          <a:p>
            <a:r>
              <a:rPr lang="en-US" dirty="0"/>
              <a:t>Then call the method </a:t>
            </a:r>
            <a:r>
              <a:rPr lang="en-US" dirty="0" err="1"/>
              <a:t>collidepoint</a:t>
            </a:r>
            <a:r>
              <a:rPr lang="en-US" dirty="0"/>
              <a:t> on the image's rectangle and the point to see if they collide. If they do, update the score.</a:t>
            </a:r>
          </a:p>
        </p:txBody>
      </p:sp>
      <p:sp>
        <p:nvSpPr>
          <p:cNvPr id="4" name="Content Placeholder 3">
            <a:extLst>
              <a:ext uri="{FF2B5EF4-FFF2-40B4-BE49-F238E27FC236}">
                <a16:creationId xmlns:a16="http://schemas.microsoft.com/office/drawing/2014/main" id="{2767C3F2-8C1A-4738-B49D-3DB09FA619A1}"/>
              </a:ext>
            </a:extLst>
          </p:cNvPr>
          <p:cNvSpPr>
            <a:spLocks noGrp="1"/>
          </p:cNvSpPr>
          <p:nvPr>
            <p:ph sz="half" idx="2"/>
          </p:nvPr>
        </p:nvSpPr>
        <p:spPr>
          <a:xfrm>
            <a:off x="6217919" y="1845735"/>
            <a:ext cx="5744015" cy="4023360"/>
          </a:xfrm>
        </p:spPr>
        <p:txBody>
          <a:bodyPr>
            <a:normAutofit fontScale="62500" lnSpcReduction="20000"/>
          </a:bodyPr>
          <a:lstStyle/>
          <a:p>
            <a:pPr>
              <a:spcBef>
                <a:spcPts val="0"/>
              </a:spcBef>
              <a:spcAft>
                <a:spcPts val="0"/>
              </a:spcAft>
            </a:pPr>
            <a:r>
              <a:rPr lang="en-US" dirty="0">
                <a:solidFill>
                  <a:srgbClr val="0070C0"/>
                </a:solidFill>
                <a:latin typeface="Consolas" panose="020B0609020204030204" pitchFamily="49" charset="0"/>
              </a:rPr>
              <a:t>import </a:t>
            </a:r>
            <a:r>
              <a:rPr lang="en-US" dirty="0" err="1">
                <a:solidFill>
                  <a:srgbClr val="0070C0"/>
                </a:solidFill>
                <a:latin typeface="Consolas" panose="020B0609020204030204" pitchFamily="49" charset="0"/>
              </a:rPr>
              <a:t>pygame</a:t>
            </a:r>
            <a:endParaRPr lang="en-US" dirty="0">
              <a:solidFill>
                <a:srgbClr val="0070C0"/>
              </a:solidFill>
              <a:latin typeface="Consolas" panose="020B0609020204030204" pitchFamily="49" charset="0"/>
            </a:endParaRP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err="1">
                <a:solidFill>
                  <a:srgbClr val="0070C0"/>
                </a:solidFill>
                <a:latin typeface="Consolas" panose="020B0609020204030204" pitchFamily="49" charset="0"/>
              </a:rPr>
              <a:t>pygame.init</a:t>
            </a: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a:t>
            </a:r>
          </a:p>
          <a:p>
            <a:pPr>
              <a:spcBef>
                <a:spcPts val="0"/>
              </a:spcBef>
              <a:spcAft>
                <a:spcPts val="0"/>
              </a:spcAft>
            </a:pPr>
            <a:endParaRPr lang="en-US" dirty="0">
              <a:solidFill>
                <a:srgbClr val="0070C0"/>
              </a:solidFill>
              <a:latin typeface="Consolas" panose="020B0609020204030204" pitchFamily="49" charset="0"/>
            </a:endParaRPr>
          </a:p>
          <a:p>
            <a:pPr>
              <a:spcBef>
                <a:spcPts val="0"/>
              </a:spcBef>
              <a:spcAft>
                <a:spcPts val="0"/>
              </a:spcAft>
            </a:pPr>
            <a:r>
              <a:rPr lang="en-US" dirty="0">
                <a:solidFill>
                  <a:srgbClr val="0070C0"/>
                </a:solidFill>
                <a:latin typeface="Consolas" panose="020B0609020204030204" pitchFamily="49" charset="0"/>
              </a:rPr>
              <a:t>while playing:</a:t>
            </a:r>
          </a:p>
          <a:p>
            <a:pPr>
              <a:spcBef>
                <a:spcPts val="0"/>
              </a:spcBef>
              <a:spcAft>
                <a:spcPts val="0"/>
              </a:spcAft>
            </a:pPr>
            <a:r>
              <a:rPr lang="en-US" dirty="0">
                <a:solidFill>
                  <a:srgbClr val="0070C0"/>
                </a:solidFill>
                <a:latin typeface="Consolas" panose="020B0609020204030204" pitchFamily="49" charset="0"/>
              </a:rPr>
              <a:t>    for event in </a:t>
            </a:r>
            <a:r>
              <a:rPr lang="en-US" dirty="0" err="1">
                <a:solidFill>
                  <a:srgbClr val="0070C0"/>
                </a:solidFill>
                <a:latin typeface="Consolas" panose="020B0609020204030204" pitchFamily="49" charset="0"/>
              </a:rPr>
              <a:t>pygame.event.get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if </a:t>
            </a:r>
            <a:r>
              <a:rPr lang="en-US" dirty="0" err="1">
                <a:solidFill>
                  <a:srgbClr val="0070C0"/>
                </a:solidFill>
                <a:latin typeface="Consolas" panose="020B0609020204030204" pitchFamily="49" charset="0"/>
              </a:rPr>
              <a:t>event.type</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pygame.QUIT</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playing = False</a:t>
            </a:r>
          </a:p>
          <a:p>
            <a:pPr>
              <a:spcBef>
                <a:spcPts val="0"/>
              </a:spcBef>
              <a:spcAft>
                <a:spcPts val="0"/>
              </a:spcAft>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elif</a:t>
            </a: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event.type</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pygame.MOUSEBUTTONUP</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if </a:t>
            </a:r>
            <a:r>
              <a:rPr lang="en-US" dirty="0" err="1">
                <a:solidFill>
                  <a:srgbClr val="0070C0"/>
                </a:solidFill>
                <a:latin typeface="Consolas" panose="020B0609020204030204" pitchFamily="49" charset="0"/>
              </a:rPr>
              <a:t>icon_rect.collidepoint</a:t>
            </a:r>
            <a:r>
              <a:rPr lang="en-US" dirty="0">
                <a:solidFill>
                  <a:srgbClr val="0070C0"/>
                </a:solidFill>
                <a:latin typeface="Consolas" panose="020B0609020204030204" pitchFamily="49" charset="0"/>
              </a:rPr>
              <a:t>(</a:t>
            </a:r>
            <a:r>
              <a:rPr lang="en-US" dirty="0" err="1">
                <a:solidFill>
                  <a:srgbClr val="0070C0"/>
                </a:solidFill>
                <a:latin typeface="Consolas" panose="020B0609020204030204" pitchFamily="49" charset="0"/>
              </a:rPr>
              <a:t>event.pos</a:t>
            </a:r>
            <a:r>
              <a:rPr lang="en-US" dirty="0">
                <a:solidFill>
                  <a:srgbClr val="0070C0"/>
                </a:solidFill>
                <a:latin typeface="Consolas" panose="020B0609020204030204" pitchFamily="49" charset="0"/>
              </a:rPr>
              <a:t>):</a:t>
            </a:r>
          </a:p>
          <a:p>
            <a:pPr>
              <a:spcBef>
                <a:spcPts val="0"/>
              </a:spcBef>
              <a:spcAft>
                <a:spcPts val="0"/>
              </a:spcAft>
            </a:pPr>
            <a:r>
              <a:rPr lang="en-US" dirty="0">
                <a:solidFill>
                  <a:srgbClr val="0070C0"/>
                </a:solidFill>
                <a:latin typeface="Consolas" panose="020B0609020204030204" pitchFamily="49" charset="0"/>
              </a:rPr>
              <a:t>                score += 1</a:t>
            </a:r>
          </a:p>
          <a:p>
            <a:pPr>
              <a:spcBef>
                <a:spcPts val="0"/>
              </a:spcBef>
              <a:spcAft>
                <a:spcPts val="0"/>
              </a:spcAft>
            </a:pPr>
            <a:r>
              <a:rPr lang="en-US" dirty="0">
                <a:solidFill>
                  <a:srgbClr val="0070C0"/>
                </a:solidFill>
                <a:latin typeface="Consolas" panose="020B0609020204030204" pitchFamily="49" charset="0"/>
              </a:rPr>
              <a:t>    ...</a:t>
            </a:r>
          </a:p>
          <a:p>
            <a:endParaRPr lang="en-US" dirty="0"/>
          </a:p>
        </p:txBody>
      </p:sp>
      <p:sp>
        <p:nvSpPr>
          <p:cNvPr id="5" name="Slide Number Placeholder 4">
            <a:extLst>
              <a:ext uri="{FF2B5EF4-FFF2-40B4-BE49-F238E27FC236}">
                <a16:creationId xmlns:a16="http://schemas.microsoft.com/office/drawing/2014/main" id="{B5C4C54C-3992-4976-9978-14FA9F76FF3C}"/>
              </a:ext>
            </a:extLst>
          </p:cNvPr>
          <p:cNvSpPr>
            <a:spLocks noGrp="1"/>
          </p:cNvSpPr>
          <p:nvPr>
            <p:ph type="sldNum" sz="quarter" idx="12"/>
          </p:nvPr>
        </p:nvSpPr>
        <p:spPr/>
        <p:txBody>
          <a:bodyPr/>
          <a:lstStyle/>
          <a:p>
            <a:fld id="{387BF9F8-7DAC-45C5-972D-12E58EEEE5F6}" type="slidenum">
              <a:rPr lang="en-US" smtClean="0"/>
              <a:t>78</a:t>
            </a:fld>
            <a:endParaRPr lang="en-US"/>
          </a:p>
        </p:txBody>
      </p:sp>
    </p:spTree>
    <p:extLst>
      <p:ext uri="{BB962C8B-B14F-4D97-AF65-F5344CB8AC3E}">
        <p14:creationId xmlns:p14="http://schemas.microsoft.com/office/powerpoint/2010/main" val="22654910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CF256-A532-45B7-862A-48C43C91024A}"/>
              </a:ext>
            </a:extLst>
          </p:cNvPr>
          <p:cNvSpPr>
            <a:spLocks noGrp="1"/>
          </p:cNvSpPr>
          <p:nvPr>
            <p:ph type="title"/>
          </p:nvPr>
        </p:nvSpPr>
        <p:spPr/>
        <p:txBody>
          <a:bodyPr/>
          <a:lstStyle/>
          <a:p>
            <a:r>
              <a:rPr lang="en-US" dirty="0" err="1"/>
              <a:t>Pygame</a:t>
            </a:r>
            <a:r>
              <a:rPr lang="en-US" dirty="0"/>
              <a:t> Collisions</a:t>
            </a:r>
          </a:p>
        </p:txBody>
      </p:sp>
      <p:sp>
        <p:nvSpPr>
          <p:cNvPr id="3" name="Content Placeholder 2">
            <a:extLst>
              <a:ext uri="{FF2B5EF4-FFF2-40B4-BE49-F238E27FC236}">
                <a16:creationId xmlns:a16="http://schemas.microsoft.com/office/drawing/2014/main" id="{BCFF25E5-2383-41C0-BF05-7634F7BD31BE}"/>
              </a:ext>
            </a:extLst>
          </p:cNvPr>
          <p:cNvSpPr>
            <a:spLocks noGrp="1"/>
          </p:cNvSpPr>
          <p:nvPr>
            <p:ph sz="half" idx="1"/>
          </p:nvPr>
        </p:nvSpPr>
        <p:spPr>
          <a:xfrm>
            <a:off x="1097279" y="1845734"/>
            <a:ext cx="3421967" cy="4023360"/>
          </a:xfrm>
        </p:spPr>
        <p:txBody>
          <a:bodyPr>
            <a:noAutofit/>
          </a:bodyPr>
          <a:lstStyle/>
          <a:p>
            <a:r>
              <a:rPr lang="en-US" sz="1800" dirty="0"/>
              <a:t>This is a good start, but it isn't enough by itself. We've updated the score, but we haven't updated the score text, so the change will never be registered on the screen.</a:t>
            </a:r>
          </a:p>
          <a:p>
            <a:endParaRPr lang="en-US" sz="1800" dirty="0"/>
          </a:p>
          <a:p>
            <a:r>
              <a:rPr lang="en-US" sz="1800" dirty="0"/>
              <a:t>You need to update the </a:t>
            </a:r>
            <a:r>
              <a:rPr lang="en-US" sz="1800" dirty="0" err="1"/>
              <a:t>score_text</a:t>
            </a:r>
            <a:r>
              <a:rPr lang="en-US" sz="1800" dirty="0"/>
              <a:t> variable to show the new score. For now, let's just copy and paste the line we used before. In the future, though, this would be better placed in a </a:t>
            </a:r>
            <a:r>
              <a:rPr lang="en-US" sz="1800" b="1" dirty="0"/>
              <a:t>helper function</a:t>
            </a:r>
            <a:r>
              <a:rPr lang="en-US" sz="1800" dirty="0"/>
              <a:t>.</a:t>
            </a:r>
          </a:p>
          <a:p>
            <a:endParaRPr lang="en-US" sz="1800" dirty="0"/>
          </a:p>
          <a:p>
            <a:r>
              <a:rPr lang="en-US" sz="1800" dirty="0"/>
              <a:t>And with that, the game works!</a:t>
            </a:r>
          </a:p>
        </p:txBody>
      </p:sp>
      <p:sp>
        <p:nvSpPr>
          <p:cNvPr id="4" name="Content Placeholder 3">
            <a:extLst>
              <a:ext uri="{FF2B5EF4-FFF2-40B4-BE49-F238E27FC236}">
                <a16:creationId xmlns:a16="http://schemas.microsoft.com/office/drawing/2014/main" id="{84A85D79-E868-42EF-8347-B989B9BF5CFE}"/>
              </a:ext>
            </a:extLst>
          </p:cNvPr>
          <p:cNvSpPr>
            <a:spLocks noGrp="1"/>
          </p:cNvSpPr>
          <p:nvPr>
            <p:ph sz="half" idx="2"/>
          </p:nvPr>
        </p:nvSpPr>
        <p:spPr>
          <a:xfrm>
            <a:off x="4822582" y="1845735"/>
            <a:ext cx="6814038" cy="4023360"/>
          </a:xfrm>
        </p:spPr>
        <p:txBody>
          <a:bodyPr>
            <a:noAutofit/>
          </a:bodyPr>
          <a:lstStyle/>
          <a:p>
            <a:pPr>
              <a:spcBef>
                <a:spcPts val="0"/>
              </a:spcBef>
              <a:spcAft>
                <a:spcPts val="0"/>
              </a:spcAft>
            </a:pPr>
            <a:r>
              <a:rPr lang="en-US" sz="1600" dirty="0">
                <a:solidFill>
                  <a:srgbClr val="0070C0"/>
                </a:solidFill>
                <a:latin typeface="Consolas" panose="020B0609020204030204" pitchFamily="49" charset="0"/>
              </a:rPr>
              <a:t>import </a:t>
            </a:r>
            <a:r>
              <a:rPr lang="en-US" sz="1600" dirty="0" err="1">
                <a:solidFill>
                  <a:srgbClr val="0070C0"/>
                </a:solidFill>
                <a:latin typeface="Consolas" panose="020B0609020204030204" pitchFamily="49" charset="0"/>
              </a:rPr>
              <a:t>pygame</a:t>
            </a:r>
            <a:endParaRPr lang="en-US" sz="1600" dirty="0">
              <a:solidFill>
                <a:srgbClr val="0070C0"/>
              </a:solidFill>
              <a:latin typeface="Consolas" panose="020B0609020204030204" pitchFamily="49" charset="0"/>
            </a:endParaRPr>
          </a:p>
          <a:p>
            <a:pPr>
              <a:spcBef>
                <a:spcPts val="0"/>
              </a:spcBef>
              <a:spcAft>
                <a:spcPts val="0"/>
              </a:spcAft>
            </a:pPr>
            <a:endParaRPr lang="en-US" sz="1600" dirty="0">
              <a:solidFill>
                <a:srgbClr val="0070C0"/>
              </a:solidFill>
              <a:latin typeface="Consolas" panose="020B0609020204030204" pitchFamily="49" charset="0"/>
            </a:endParaRPr>
          </a:p>
          <a:p>
            <a:pPr>
              <a:spcBef>
                <a:spcPts val="0"/>
              </a:spcBef>
              <a:spcAft>
                <a:spcPts val="0"/>
              </a:spcAft>
            </a:pPr>
            <a:r>
              <a:rPr lang="en-US" sz="1600" dirty="0" err="1">
                <a:solidFill>
                  <a:srgbClr val="0070C0"/>
                </a:solidFill>
                <a:latin typeface="Consolas" panose="020B0609020204030204" pitchFamily="49" charset="0"/>
              </a:rPr>
              <a:t>pygame.init</a:t>
            </a:r>
            <a:r>
              <a:rPr lang="en-US" sz="1600" dirty="0">
                <a:solidFill>
                  <a:srgbClr val="0070C0"/>
                </a:solidFill>
                <a:latin typeface="Consolas" panose="020B0609020204030204" pitchFamily="49" charset="0"/>
              </a:rPr>
              <a:t>()</a:t>
            </a:r>
          </a:p>
          <a:p>
            <a:pPr>
              <a:spcBef>
                <a:spcPts val="0"/>
              </a:spcBef>
              <a:spcAft>
                <a:spcPts val="0"/>
              </a:spcAft>
            </a:pPr>
            <a:endParaRPr lang="en-US" sz="1600" dirty="0">
              <a:solidFill>
                <a:srgbClr val="0070C0"/>
              </a:solidFill>
              <a:latin typeface="Consolas" panose="020B0609020204030204" pitchFamily="49" charset="0"/>
            </a:endParaRPr>
          </a:p>
          <a:p>
            <a:pPr>
              <a:spcBef>
                <a:spcPts val="0"/>
              </a:spcBef>
              <a:spcAft>
                <a:spcPts val="0"/>
              </a:spcAft>
            </a:pPr>
            <a:r>
              <a:rPr lang="en-US" sz="1600" dirty="0">
                <a:solidFill>
                  <a:srgbClr val="0070C0"/>
                </a:solidFill>
                <a:latin typeface="Consolas" panose="020B0609020204030204" pitchFamily="49" charset="0"/>
              </a:rPr>
              <a:t>...</a:t>
            </a:r>
          </a:p>
          <a:p>
            <a:pPr>
              <a:spcBef>
                <a:spcPts val="0"/>
              </a:spcBef>
              <a:spcAft>
                <a:spcPts val="0"/>
              </a:spcAft>
            </a:pPr>
            <a:endParaRPr lang="en-US" sz="1600" dirty="0">
              <a:solidFill>
                <a:srgbClr val="0070C0"/>
              </a:solidFill>
              <a:latin typeface="Consolas" panose="020B0609020204030204" pitchFamily="49" charset="0"/>
            </a:endParaRPr>
          </a:p>
          <a:p>
            <a:pPr>
              <a:spcBef>
                <a:spcPts val="0"/>
              </a:spcBef>
              <a:spcAft>
                <a:spcPts val="0"/>
              </a:spcAft>
            </a:pPr>
            <a:r>
              <a:rPr lang="en-US" sz="1600" dirty="0">
                <a:solidFill>
                  <a:srgbClr val="0070C0"/>
                </a:solidFill>
                <a:latin typeface="Consolas" panose="020B0609020204030204" pitchFamily="49" charset="0"/>
              </a:rPr>
              <a:t>while playing:</a:t>
            </a:r>
          </a:p>
          <a:p>
            <a:pPr>
              <a:spcBef>
                <a:spcPts val="0"/>
              </a:spcBef>
              <a:spcAft>
                <a:spcPts val="0"/>
              </a:spcAft>
            </a:pPr>
            <a:r>
              <a:rPr lang="en-US" sz="1600" dirty="0">
                <a:solidFill>
                  <a:srgbClr val="0070C0"/>
                </a:solidFill>
                <a:latin typeface="Consolas" panose="020B0609020204030204" pitchFamily="49" charset="0"/>
              </a:rPr>
              <a:t>    for event in </a:t>
            </a:r>
            <a:r>
              <a:rPr lang="en-US" sz="1600" dirty="0" err="1">
                <a:solidFill>
                  <a:srgbClr val="0070C0"/>
                </a:solidFill>
                <a:latin typeface="Consolas" panose="020B0609020204030204" pitchFamily="49" charset="0"/>
              </a:rPr>
              <a:t>pygame.event.get</a:t>
            </a:r>
            <a:r>
              <a:rPr lang="en-US" sz="1600" dirty="0">
                <a:solidFill>
                  <a:srgbClr val="0070C0"/>
                </a:solidFill>
                <a:latin typeface="Consolas" panose="020B0609020204030204" pitchFamily="49" charset="0"/>
              </a:rPr>
              <a:t>():</a:t>
            </a:r>
          </a:p>
          <a:p>
            <a:pPr>
              <a:spcBef>
                <a:spcPts val="0"/>
              </a:spcBef>
              <a:spcAft>
                <a:spcPts val="0"/>
              </a:spcAft>
            </a:pPr>
            <a:r>
              <a:rPr lang="en-US" sz="1600" dirty="0">
                <a:solidFill>
                  <a:srgbClr val="0070C0"/>
                </a:solidFill>
                <a:latin typeface="Consolas" panose="020B0609020204030204" pitchFamily="49" charset="0"/>
              </a:rPr>
              <a:t>        if </a:t>
            </a:r>
            <a:r>
              <a:rPr lang="en-US" sz="1600" dirty="0" err="1">
                <a:solidFill>
                  <a:srgbClr val="0070C0"/>
                </a:solidFill>
                <a:latin typeface="Consolas" panose="020B0609020204030204" pitchFamily="49" charset="0"/>
              </a:rPr>
              <a:t>event.type</a:t>
            </a:r>
            <a:r>
              <a:rPr lang="en-US" sz="1600" dirty="0">
                <a:solidFill>
                  <a:srgbClr val="0070C0"/>
                </a:solidFill>
                <a:latin typeface="Consolas" panose="020B0609020204030204" pitchFamily="49" charset="0"/>
              </a:rPr>
              <a:t> == </a:t>
            </a:r>
            <a:r>
              <a:rPr lang="en-US" sz="1600" dirty="0" err="1">
                <a:solidFill>
                  <a:srgbClr val="0070C0"/>
                </a:solidFill>
                <a:latin typeface="Consolas" panose="020B0609020204030204" pitchFamily="49" charset="0"/>
              </a:rPr>
              <a:t>pygame.QUIT</a:t>
            </a:r>
            <a:r>
              <a:rPr lang="en-US" sz="1600" dirty="0">
                <a:solidFill>
                  <a:srgbClr val="0070C0"/>
                </a:solidFill>
                <a:latin typeface="Consolas" panose="020B0609020204030204" pitchFamily="49" charset="0"/>
              </a:rPr>
              <a:t>:</a:t>
            </a:r>
          </a:p>
          <a:p>
            <a:pPr>
              <a:spcBef>
                <a:spcPts val="0"/>
              </a:spcBef>
              <a:spcAft>
                <a:spcPts val="0"/>
              </a:spcAft>
            </a:pPr>
            <a:r>
              <a:rPr lang="en-US" sz="1600" dirty="0">
                <a:solidFill>
                  <a:srgbClr val="0070C0"/>
                </a:solidFill>
                <a:latin typeface="Consolas" panose="020B0609020204030204" pitchFamily="49" charset="0"/>
              </a:rPr>
              <a:t>            playing = False</a:t>
            </a:r>
          </a:p>
          <a:p>
            <a:pPr>
              <a:spcBef>
                <a:spcPts val="0"/>
              </a:spcBef>
              <a:spcAft>
                <a:spcPts val="0"/>
              </a:spcAft>
            </a:pP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elif</a:t>
            </a: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event.type</a:t>
            </a:r>
            <a:r>
              <a:rPr lang="en-US" sz="1600" dirty="0">
                <a:solidFill>
                  <a:srgbClr val="0070C0"/>
                </a:solidFill>
                <a:latin typeface="Consolas" panose="020B0609020204030204" pitchFamily="49" charset="0"/>
              </a:rPr>
              <a:t> == </a:t>
            </a:r>
            <a:r>
              <a:rPr lang="en-US" sz="1600" dirty="0" err="1">
                <a:solidFill>
                  <a:srgbClr val="0070C0"/>
                </a:solidFill>
                <a:latin typeface="Consolas" panose="020B0609020204030204" pitchFamily="49" charset="0"/>
              </a:rPr>
              <a:t>pygame.MOUSEBUTTONUP</a:t>
            </a:r>
            <a:r>
              <a:rPr lang="en-US" sz="1600" dirty="0">
                <a:solidFill>
                  <a:srgbClr val="0070C0"/>
                </a:solidFill>
                <a:latin typeface="Consolas" panose="020B0609020204030204" pitchFamily="49" charset="0"/>
              </a:rPr>
              <a:t>:</a:t>
            </a:r>
          </a:p>
          <a:p>
            <a:pPr>
              <a:spcBef>
                <a:spcPts val="0"/>
              </a:spcBef>
              <a:spcAft>
                <a:spcPts val="0"/>
              </a:spcAft>
            </a:pPr>
            <a:r>
              <a:rPr lang="en-US" sz="1600" dirty="0">
                <a:solidFill>
                  <a:srgbClr val="0070C0"/>
                </a:solidFill>
                <a:latin typeface="Consolas" panose="020B0609020204030204" pitchFamily="49" charset="0"/>
              </a:rPr>
              <a:t>            if </a:t>
            </a:r>
            <a:r>
              <a:rPr lang="en-US" sz="1600" dirty="0" err="1">
                <a:solidFill>
                  <a:srgbClr val="0070C0"/>
                </a:solidFill>
                <a:latin typeface="Consolas" panose="020B0609020204030204" pitchFamily="49" charset="0"/>
              </a:rPr>
              <a:t>icon_rect.collidepoint</a:t>
            </a:r>
            <a:r>
              <a:rPr lang="en-US" sz="1600" dirty="0">
                <a:solidFill>
                  <a:srgbClr val="0070C0"/>
                </a:solidFill>
                <a:latin typeface="Consolas" panose="020B0609020204030204" pitchFamily="49" charset="0"/>
              </a:rPr>
              <a:t>(</a:t>
            </a:r>
            <a:r>
              <a:rPr lang="en-US" sz="1600" dirty="0" err="1">
                <a:solidFill>
                  <a:srgbClr val="0070C0"/>
                </a:solidFill>
                <a:latin typeface="Consolas" panose="020B0609020204030204" pitchFamily="49" charset="0"/>
              </a:rPr>
              <a:t>event.pos</a:t>
            </a:r>
            <a:r>
              <a:rPr lang="en-US" sz="1600" dirty="0">
                <a:solidFill>
                  <a:srgbClr val="0070C0"/>
                </a:solidFill>
                <a:latin typeface="Consolas" panose="020B0609020204030204" pitchFamily="49" charset="0"/>
              </a:rPr>
              <a:t>):</a:t>
            </a:r>
          </a:p>
          <a:p>
            <a:pPr>
              <a:spcBef>
                <a:spcPts val="0"/>
              </a:spcBef>
              <a:spcAft>
                <a:spcPts val="0"/>
              </a:spcAft>
            </a:pPr>
            <a:r>
              <a:rPr lang="en-US" sz="1600" dirty="0">
                <a:solidFill>
                  <a:srgbClr val="0070C0"/>
                </a:solidFill>
                <a:latin typeface="Consolas" panose="020B0609020204030204" pitchFamily="49" charset="0"/>
              </a:rPr>
              <a:t>                score += 1</a:t>
            </a:r>
          </a:p>
          <a:p>
            <a:pPr>
              <a:spcBef>
                <a:spcPts val="0"/>
              </a:spcBef>
              <a:spcAft>
                <a:spcPts val="0"/>
              </a:spcAft>
            </a:pPr>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score_text</a:t>
            </a:r>
            <a:r>
              <a:rPr lang="en-US" sz="1600" dirty="0">
                <a:solidFill>
                  <a:srgbClr val="0070C0"/>
                </a:solidFill>
                <a:latin typeface="Consolas" panose="020B0609020204030204" pitchFamily="49" charset="0"/>
              </a:rPr>
              <a:t> = </a:t>
            </a:r>
            <a:r>
              <a:rPr lang="en-US" sz="1600" dirty="0" err="1">
                <a:solidFill>
                  <a:srgbClr val="0070C0"/>
                </a:solidFill>
                <a:latin typeface="Consolas" panose="020B0609020204030204" pitchFamily="49" charset="0"/>
              </a:rPr>
              <a:t>font.render</a:t>
            </a:r>
            <a:r>
              <a:rPr lang="en-US" sz="1600" dirty="0">
                <a:solidFill>
                  <a:srgbClr val="0070C0"/>
                </a:solidFill>
                <a:latin typeface="Consolas" panose="020B0609020204030204" pitchFamily="49" charset="0"/>
              </a:rPr>
              <a:t>("Score: " +</a:t>
            </a:r>
          </a:p>
          <a:p>
            <a:pPr>
              <a:spcBef>
                <a:spcPts val="0"/>
              </a:spcBef>
              <a:spcAft>
                <a:spcPts val="0"/>
              </a:spcAft>
            </a:pPr>
            <a:r>
              <a:rPr lang="en-US" sz="1600" dirty="0">
                <a:solidFill>
                  <a:srgbClr val="0070C0"/>
                </a:solidFill>
                <a:latin typeface="Consolas" panose="020B0609020204030204" pitchFamily="49" charset="0"/>
              </a:rPr>
              <a:t>                                         str(score), False, </a:t>
            </a:r>
          </a:p>
          <a:p>
            <a:pPr>
              <a:spcBef>
                <a:spcPts val="0"/>
              </a:spcBef>
              <a:spcAft>
                <a:spcPts val="0"/>
              </a:spcAft>
            </a:pPr>
            <a:r>
              <a:rPr lang="en-US" sz="1600" dirty="0">
                <a:solidFill>
                  <a:srgbClr val="0070C0"/>
                </a:solidFill>
                <a:latin typeface="Consolas" panose="020B0609020204030204" pitchFamily="49" charset="0"/>
              </a:rPr>
              <a:t>                                         white)</a:t>
            </a:r>
          </a:p>
          <a:p>
            <a:pPr>
              <a:spcBef>
                <a:spcPts val="0"/>
              </a:spcBef>
              <a:spcAft>
                <a:spcPts val="0"/>
              </a:spcAft>
            </a:pPr>
            <a:r>
              <a:rPr lang="en-US" sz="1600" dirty="0">
                <a:solidFill>
                  <a:srgbClr val="0070C0"/>
                </a:solidFill>
                <a:latin typeface="Consolas" panose="020B0609020204030204" pitchFamily="49" charset="0"/>
              </a:rPr>
              <a:t>    ...</a:t>
            </a:r>
          </a:p>
        </p:txBody>
      </p:sp>
      <p:sp>
        <p:nvSpPr>
          <p:cNvPr id="5" name="Slide Number Placeholder 4">
            <a:extLst>
              <a:ext uri="{FF2B5EF4-FFF2-40B4-BE49-F238E27FC236}">
                <a16:creationId xmlns:a16="http://schemas.microsoft.com/office/drawing/2014/main" id="{EFBCF6D0-2196-4B96-AD10-CA8856F51AF6}"/>
              </a:ext>
            </a:extLst>
          </p:cNvPr>
          <p:cNvSpPr>
            <a:spLocks noGrp="1"/>
          </p:cNvSpPr>
          <p:nvPr>
            <p:ph type="sldNum" sz="quarter" idx="12"/>
          </p:nvPr>
        </p:nvSpPr>
        <p:spPr/>
        <p:txBody>
          <a:bodyPr/>
          <a:lstStyle/>
          <a:p>
            <a:fld id="{387BF9F8-7DAC-45C5-972D-12E58EEEE5F6}" type="slidenum">
              <a:rPr lang="en-US" smtClean="0"/>
              <a:t>79</a:t>
            </a:fld>
            <a:endParaRPr lang="en-US"/>
          </a:p>
        </p:txBody>
      </p:sp>
      <p:pic>
        <p:nvPicPr>
          <p:cNvPr id="7" name="Picture 6" descr="A screenshot of a computer&#10;&#10;Description automatically generated with medium confidence">
            <a:extLst>
              <a:ext uri="{FF2B5EF4-FFF2-40B4-BE49-F238E27FC236}">
                <a16:creationId xmlns:a16="http://schemas.microsoft.com/office/drawing/2014/main" id="{ABC5BA4B-AEC7-4CD1-8432-1BF92BF738E4}"/>
              </a:ext>
            </a:extLst>
          </p:cNvPr>
          <p:cNvPicPr>
            <a:picLocks noChangeAspect="1"/>
          </p:cNvPicPr>
          <p:nvPr/>
        </p:nvPicPr>
        <p:blipFill rotWithShape="1">
          <a:blip r:embed="rId2">
            <a:extLst>
              <a:ext uri="{28A0092B-C50C-407E-A947-70E740481C1C}">
                <a14:useLocalDpi xmlns:a14="http://schemas.microsoft.com/office/drawing/2010/main" val="0"/>
              </a:ext>
            </a:extLst>
          </a:blip>
          <a:srcRect l="23125" r="23221"/>
          <a:stretch/>
        </p:blipFill>
        <p:spPr>
          <a:xfrm>
            <a:off x="9051680" y="99028"/>
            <a:ext cx="2984988" cy="3129422"/>
          </a:xfrm>
          <a:prstGeom prst="rect">
            <a:avLst/>
          </a:prstGeom>
        </p:spPr>
      </p:pic>
    </p:spTree>
    <p:extLst>
      <p:ext uri="{BB962C8B-B14F-4D97-AF65-F5344CB8AC3E}">
        <p14:creationId xmlns:p14="http://schemas.microsoft.com/office/powerpoint/2010/main" val="3977838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01D3-9383-4BDC-9312-44E8E72F7855}"/>
              </a:ext>
            </a:extLst>
          </p:cNvPr>
          <p:cNvSpPr>
            <a:spLocks noGrp="1"/>
          </p:cNvSpPr>
          <p:nvPr>
            <p:ph type="title"/>
          </p:nvPr>
        </p:nvSpPr>
        <p:spPr/>
        <p:txBody>
          <a:bodyPr/>
          <a:lstStyle/>
          <a:p>
            <a:r>
              <a:rPr lang="en-US" dirty="0">
                <a:solidFill>
                  <a:schemeClr val="accent2"/>
                </a:solidFill>
              </a:rPr>
              <a:t>Using an Installed Module</a:t>
            </a:r>
          </a:p>
        </p:txBody>
      </p:sp>
      <p:sp>
        <p:nvSpPr>
          <p:cNvPr id="3" name="Content Placeholder 2">
            <a:extLst>
              <a:ext uri="{FF2B5EF4-FFF2-40B4-BE49-F238E27FC236}">
                <a16:creationId xmlns:a16="http://schemas.microsoft.com/office/drawing/2014/main" id="{4476EEC0-43EF-44CA-B0BC-E850EB1C516A}"/>
              </a:ext>
            </a:extLst>
          </p:cNvPr>
          <p:cNvSpPr>
            <a:spLocks noGrp="1"/>
          </p:cNvSpPr>
          <p:nvPr>
            <p:ph idx="1"/>
          </p:nvPr>
        </p:nvSpPr>
        <p:spPr/>
        <p:txBody>
          <a:bodyPr>
            <a:normAutofit fontScale="85000" lnSpcReduction="10000"/>
          </a:bodyPr>
          <a:lstStyle/>
          <a:p>
            <a:pPr marL="0" indent="0">
              <a:spcBef>
                <a:spcPts val="2200"/>
              </a:spcBef>
              <a:buNone/>
            </a:pPr>
            <a:r>
              <a:rPr lang="en-US" dirty="0"/>
              <a:t>Once you've successfully installed a module, you should be able to put</a:t>
            </a:r>
          </a:p>
          <a:p>
            <a:pPr marL="0" indent="0">
              <a:spcBef>
                <a:spcPts val="2200"/>
              </a:spcBef>
              <a:buNone/>
            </a:pPr>
            <a:r>
              <a:rPr lang="en-US" dirty="0">
                <a:solidFill>
                  <a:srgbClr val="0070C0"/>
                </a:solidFill>
                <a:latin typeface="Consolas" panose="020B0609020204030204" pitchFamily="49" charset="0"/>
              </a:rPr>
              <a:t>import </a:t>
            </a:r>
            <a:r>
              <a:rPr lang="en-US" i="1" dirty="0">
                <a:solidFill>
                  <a:srgbClr val="0070C0"/>
                </a:solidFill>
                <a:latin typeface="Consolas" panose="020B0609020204030204" pitchFamily="49" charset="0"/>
              </a:rPr>
              <a:t>module-name</a:t>
            </a:r>
            <a:endParaRPr lang="en-US" dirty="0">
              <a:solidFill>
                <a:srgbClr val="0070C0"/>
              </a:solidFill>
            </a:endParaRPr>
          </a:p>
          <a:p>
            <a:pPr marL="0" indent="0">
              <a:lnSpc>
                <a:spcPct val="100000"/>
              </a:lnSpc>
              <a:spcBef>
                <a:spcPts val="2200"/>
              </a:spcBef>
              <a:buNone/>
            </a:pPr>
            <a:r>
              <a:rPr lang="en-US" dirty="0"/>
              <a:t>at the top of a Python file, and it will load the module the same way it would load a built-in library.</a:t>
            </a:r>
          </a:p>
          <a:p>
            <a:pPr marL="0" indent="0">
              <a:lnSpc>
                <a:spcPct val="100000"/>
              </a:lnSpc>
              <a:spcBef>
                <a:spcPts val="2200"/>
              </a:spcBef>
              <a:buNone/>
            </a:pPr>
            <a:r>
              <a:rPr lang="en-US" b="1" dirty="0"/>
              <a:t>Note: </a:t>
            </a:r>
            <a:r>
              <a:rPr lang="en-US" dirty="0"/>
              <a:t>this may fail if you have multiple versions of Python installed on your machine and you install in the terminal. Make sure to use the </a:t>
            </a:r>
            <a:r>
              <a:rPr lang="en-US" dirty="0">
                <a:solidFill>
                  <a:srgbClr val="0070C0"/>
                </a:solidFill>
                <a:latin typeface="Consolas" panose="020B0609020204030204" pitchFamily="49" charset="0"/>
              </a:rPr>
              <a:t>pip</a:t>
            </a:r>
            <a:r>
              <a:rPr lang="en-US" dirty="0"/>
              <a:t> associated with the version of Python you're using in your editor. You can check your editor's version in </a:t>
            </a:r>
            <a:r>
              <a:rPr lang="en-US" dirty="0" err="1"/>
              <a:t>Pyzo</a:t>
            </a:r>
            <a:r>
              <a:rPr lang="en-US" dirty="0"/>
              <a:t> with Shell &gt; Edit Shell Configurations (check the value in exe), then call </a:t>
            </a:r>
            <a:r>
              <a:rPr lang="en-US" dirty="0">
                <a:solidFill>
                  <a:srgbClr val="0070C0"/>
                </a:solidFill>
                <a:latin typeface="Consolas" panose="020B0609020204030204" pitchFamily="49" charset="0"/>
              </a:rPr>
              <a:t>pip</a:t>
            </a:r>
            <a:r>
              <a:rPr lang="en-US" dirty="0"/>
              <a:t> using</a:t>
            </a:r>
            <a:endParaRPr lang="en-US" b="1" dirty="0">
              <a:latin typeface="Consolas" panose="020B0609020204030204" pitchFamily="49" charset="0"/>
            </a:endParaRPr>
          </a:p>
          <a:p>
            <a:pPr marL="0" indent="0">
              <a:spcBef>
                <a:spcPts val="2200"/>
              </a:spcBef>
              <a:buNone/>
            </a:pPr>
            <a:r>
              <a:rPr lang="en-US" dirty="0" err="1">
                <a:solidFill>
                  <a:srgbClr val="0070C0"/>
                </a:solidFill>
                <a:latin typeface="Consolas" panose="020B0609020204030204" pitchFamily="49" charset="0"/>
              </a:rPr>
              <a:t>python</a:t>
            </a:r>
            <a:r>
              <a:rPr lang="en-US" i="1" dirty="0" err="1">
                <a:solidFill>
                  <a:srgbClr val="0070C0"/>
                </a:solidFill>
                <a:latin typeface="Consolas" panose="020B0609020204030204" pitchFamily="49" charset="0"/>
              </a:rPr>
              <a:t>version</a:t>
            </a:r>
            <a:r>
              <a:rPr lang="en-US" i="1" dirty="0">
                <a:solidFill>
                  <a:srgbClr val="0070C0"/>
                </a:solidFill>
                <a:latin typeface="Consolas" panose="020B0609020204030204" pitchFamily="49" charset="0"/>
              </a:rPr>
              <a:t>-number</a:t>
            </a:r>
            <a:r>
              <a:rPr lang="en-US" b="1" dirty="0">
                <a:solidFill>
                  <a:srgbClr val="0070C0"/>
                </a:solidFill>
                <a:latin typeface="Consolas" panose="020B0609020204030204" pitchFamily="49" charset="0"/>
              </a:rPr>
              <a:t> </a:t>
            </a:r>
            <a:r>
              <a:rPr lang="en-US" dirty="0">
                <a:solidFill>
                  <a:srgbClr val="0070C0"/>
                </a:solidFill>
                <a:latin typeface="Consolas" panose="020B0609020204030204" pitchFamily="49" charset="0"/>
              </a:rPr>
              <a:t>-m pip install </a:t>
            </a:r>
            <a:r>
              <a:rPr lang="en-US" i="1" dirty="0">
                <a:solidFill>
                  <a:srgbClr val="0070C0"/>
                </a:solidFill>
                <a:latin typeface="Consolas" panose="020B0609020204030204" pitchFamily="49" charset="0"/>
              </a:rPr>
              <a:t>module-name</a:t>
            </a:r>
            <a:endParaRPr lang="en-US" dirty="0">
              <a:solidFill>
                <a:srgbClr val="0070C0"/>
              </a:solidFill>
            </a:endParaRPr>
          </a:p>
        </p:txBody>
      </p:sp>
      <p:sp>
        <p:nvSpPr>
          <p:cNvPr id="4" name="Slide Number Placeholder 3">
            <a:extLst>
              <a:ext uri="{FF2B5EF4-FFF2-40B4-BE49-F238E27FC236}">
                <a16:creationId xmlns:a16="http://schemas.microsoft.com/office/drawing/2014/main" id="{20984F18-187A-41F0-8516-948E8450E5F3}"/>
              </a:ext>
            </a:extLst>
          </p:cNvPr>
          <p:cNvSpPr>
            <a:spLocks noGrp="1"/>
          </p:cNvSpPr>
          <p:nvPr>
            <p:ph type="sldNum" sz="quarter" idx="12"/>
          </p:nvPr>
        </p:nvSpPr>
        <p:spPr/>
        <p:txBody>
          <a:bodyPr/>
          <a:lstStyle/>
          <a:p>
            <a:fld id="{3DC15121-5663-444A-BB7A-825CD26267B3}" type="slidenum">
              <a:rPr lang="en-US" smtClean="0"/>
              <a:t>8</a:t>
            </a:fld>
            <a:endParaRPr lang="en-US"/>
          </a:p>
        </p:txBody>
      </p:sp>
    </p:spTree>
    <p:extLst>
      <p:ext uri="{BB962C8B-B14F-4D97-AF65-F5344CB8AC3E}">
        <p14:creationId xmlns:p14="http://schemas.microsoft.com/office/powerpoint/2010/main" val="64382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E9B2-088A-4715-9FC2-F135FDD47104}"/>
              </a:ext>
            </a:extLst>
          </p:cNvPr>
          <p:cNvSpPr>
            <a:spLocks noGrp="1"/>
          </p:cNvSpPr>
          <p:nvPr>
            <p:ph type="title"/>
          </p:nvPr>
        </p:nvSpPr>
        <p:spPr/>
        <p:txBody>
          <a:bodyPr/>
          <a:lstStyle/>
          <a:p>
            <a:r>
              <a:rPr lang="en-US" dirty="0"/>
              <a:t>Game Programming</a:t>
            </a:r>
          </a:p>
        </p:txBody>
      </p:sp>
      <p:sp>
        <p:nvSpPr>
          <p:cNvPr id="5" name="Content Placeholder 4">
            <a:extLst>
              <a:ext uri="{FF2B5EF4-FFF2-40B4-BE49-F238E27FC236}">
                <a16:creationId xmlns:a16="http://schemas.microsoft.com/office/drawing/2014/main" id="{DF24BCA4-07D1-4940-AB6E-9E5FCAD0789E}"/>
              </a:ext>
            </a:extLst>
          </p:cNvPr>
          <p:cNvSpPr>
            <a:spLocks noGrp="1"/>
          </p:cNvSpPr>
          <p:nvPr>
            <p:ph idx="1"/>
          </p:nvPr>
        </p:nvSpPr>
        <p:spPr/>
        <p:txBody>
          <a:bodyPr>
            <a:normAutofit fontScale="85000" lnSpcReduction="20000"/>
          </a:bodyPr>
          <a:lstStyle/>
          <a:p>
            <a:r>
              <a:rPr lang="en-US" dirty="0"/>
              <a:t>This approach works, and it's fine if you're not planning to develop the game any further, but if you do plan to extend what the game can do, you should restructure the code a bit.</a:t>
            </a:r>
          </a:p>
          <a:p>
            <a:endParaRPr lang="en-US" dirty="0"/>
          </a:p>
          <a:p>
            <a:r>
              <a:rPr lang="en-US" b="1" dirty="0"/>
              <a:t>Object-oriented approaches </a:t>
            </a:r>
            <a:r>
              <a:rPr lang="en-US" dirty="0"/>
              <a:t>are really useful for game design. Putting all your major game components into classes helps to organize your code and makes it much easier to manage the core game loop.</a:t>
            </a:r>
          </a:p>
          <a:p>
            <a:endParaRPr lang="en-US" dirty="0"/>
          </a:p>
          <a:p>
            <a:r>
              <a:rPr lang="en-US" dirty="0"/>
              <a:t>This kind of approach also makes it easier to add new features, as it's more clear where the code should go.</a:t>
            </a:r>
          </a:p>
          <a:p>
            <a:endParaRPr lang="en-US" dirty="0"/>
          </a:p>
          <a:p>
            <a:r>
              <a:rPr lang="en-US" dirty="0"/>
              <a:t>Try revisiting this idea after we cover OOP!</a:t>
            </a:r>
          </a:p>
        </p:txBody>
      </p:sp>
      <p:sp>
        <p:nvSpPr>
          <p:cNvPr id="6" name="Slide Number Placeholder 5">
            <a:extLst>
              <a:ext uri="{FF2B5EF4-FFF2-40B4-BE49-F238E27FC236}">
                <a16:creationId xmlns:a16="http://schemas.microsoft.com/office/drawing/2014/main" id="{72D21F75-1E15-43DA-AB78-8FB092BD7F64}"/>
              </a:ext>
            </a:extLst>
          </p:cNvPr>
          <p:cNvSpPr>
            <a:spLocks noGrp="1"/>
          </p:cNvSpPr>
          <p:nvPr>
            <p:ph type="sldNum" sz="quarter" idx="12"/>
          </p:nvPr>
        </p:nvSpPr>
        <p:spPr/>
        <p:txBody>
          <a:bodyPr/>
          <a:lstStyle/>
          <a:p>
            <a:fld id="{387BF9F8-7DAC-45C5-972D-12E58EEEE5F6}" type="slidenum">
              <a:rPr lang="en-US" smtClean="0"/>
              <a:t>80</a:t>
            </a:fld>
            <a:endParaRPr lang="en-US"/>
          </a:p>
        </p:txBody>
      </p:sp>
    </p:spTree>
    <p:extLst>
      <p:ext uri="{BB962C8B-B14F-4D97-AF65-F5344CB8AC3E}">
        <p14:creationId xmlns:p14="http://schemas.microsoft.com/office/powerpoint/2010/main" val="26842151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ABB04-ADCB-48DA-9AA4-C78DA0AF0247}"/>
              </a:ext>
            </a:extLst>
          </p:cNvPr>
          <p:cNvSpPr>
            <a:spLocks noGrp="1"/>
          </p:cNvSpPr>
          <p:nvPr>
            <p:ph type="title"/>
          </p:nvPr>
        </p:nvSpPr>
        <p:spPr/>
        <p:txBody>
          <a:bodyPr/>
          <a:lstStyle/>
          <a:p>
            <a:r>
              <a:rPr lang="en-US" dirty="0" err="1"/>
              <a:t>Vpython</a:t>
            </a:r>
            <a:endParaRPr lang="en-US" dirty="0"/>
          </a:p>
        </p:txBody>
      </p:sp>
      <p:sp>
        <p:nvSpPr>
          <p:cNvPr id="3" name="Content Placeholder 2">
            <a:extLst>
              <a:ext uri="{FF2B5EF4-FFF2-40B4-BE49-F238E27FC236}">
                <a16:creationId xmlns:a16="http://schemas.microsoft.com/office/drawing/2014/main" id="{51D0F8E5-1F00-4D17-A08D-3BAF69EA9D72}"/>
              </a:ext>
            </a:extLst>
          </p:cNvPr>
          <p:cNvSpPr>
            <a:spLocks noGrp="1"/>
          </p:cNvSpPr>
          <p:nvPr>
            <p:ph idx="1"/>
          </p:nvPr>
        </p:nvSpPr>
        <p:spPr/>
        <p:txBody>
          <a:bodyPr/>
          <a:lstStyle/>
          <a:p>
            <a:r>
              <a:rPr lang="en-US" dirty="0" err="1"/>
              <a:t>Vpython</a:t>
            </a:r>
            <a:r>
              <a:rPr lang="en-US" dirty="0"/>
              <a:t> is a nice library for creating and interacting with 3D graphics. It's mainly aimed towards scientific simulations, though; for more game-like 3D </a:t>
            </a:r>
            <a:r>
              <a:rPr lang="en-US" dirty="0" err="1"/>
              <a:t>graphcs</a:t>
            </a:r>
            <a:r>
              <a:rPr lang="en-US" dirty="0"/>
              <a:t>, you'll probably want to use a game engine (like Unity, or Unreal).</a:t>
            </a:r>
          </a:p>
          <a:p>
            <a:endParaRPr lang="en-US" dirty="0"/>
          </a:p>
          <a:p>
            <a:r>
              <a:rPr lang="en-US" dirty="0"/>
              <a:t>Website: </a:t>
            </a:r>
            <a:r>
              <a:rPr lang="en-US" dirty="0">
                <a:hlinkClick r:id="rId2"/>
              </a:rPr>
              <a:t>https://vpython.org/</a:t>
            </a:r>
            <a:endParaRPr lang="en-US" dirty="0"/>
          </a:p>
          <a:p>
            <a:endParaRPr lang="en-US" dirty="0"/>
          </a:p>
          <a:p>
            <a:r>
              <a:rPr lang="en-US" dirty="0">
                <a:solidFill>
                  <a:srgbClr val="0070C0"/>
                </a:solidFill>
                <a:latin typeface="Consolas" panose="020B0609020204030204" pitchFamily="49" charset="0"/>
              </a:rPr>
              <a:t>pip install </a:t>
            </a:r>
            <a:r>
              <a:rPr lang="en-US" dirty="0" err="1">
                <a:solidFill>
                  <a:srgbClr val="0070C0"/>
                </a:solidFill>
                <a:latin typeface="Consolas" panose="020B0609020204030204" pitchFamily="49" charset="0"/>
              </a:rPr>
              <a:t>vpython</a:t>
            </a:r>
            <a:endParaRPr lang="en-US" dirty="0">
              <a:solidFill>
                <a:srgbClr val="0070C0"/>
              </a:solidFill>
              <a:latin typeface="Consolas" panose="020B0609020204030204" pitchFamily="49" charset="0"/>
            </a:endParaRPr>
          </a:p>
        </p:txBody>
      </p:sp>
      <p:sp>
        <p:nvSpPr>
          <p:cNvPr id="4" name="Slide Number Placeholder 3">
            <a:extLst>
              <a:ext uri="{FF2B5EF4-FFF2-40B4-BE49-F238E27FC236}">
                <a16:creationId xmlns:a16="http://schemas.microsoft.com/office/drawing/2014/main" id="{A78F7DA1-084C-4C89-B086-600D354E1C7C}"/>
              </a:ext>
            </a:extLst>
          </p:cNvPr>
          <p:cNvSpPr>
            <a:spLocks noGrp="1"/>
          </p:cNvSpPr>
          <p:nvPr>
            <p:ph type="sldNum" sz="quarter" idx="12"/>
          </p:nvPr>
        </p:nvSpPr>
        <p:spPr/>
        <p:txBody>
          <a:bodyPr/>
          <a:lstStyle/>
          <a:p>
            <a:fld id="{387BF9F8-7DAC-45C5-972D-12E58EEEE5F6}" type="slidenum">
              <a:rPr lang="en-US" smtClean="0"/>
              <a:t>81</a:t>
            </a:fld>
            <a:endParaRPr lang="en-US"/>
          </a:p>
        </p:txBody>
      </p:sp>
    </p:spTree>
    <p:extLst>
      <p:ext uri="{BB962C8B-B14F-4D97-AF65-F5344CB8AC3E}">
        <p14:creationId xmlns:p14="http://schemas.microsoft.com/office/powerpoint/2010/main" val="855540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71EB-474D-4171-9357-2393A3868D50}"/>
              </a:ext>
            </a:extLst>
          </p:cNvPr>
          <p:cNvSpPr>
            <a:spLocks noGrp="1"/>
          </p:cNvSpPr>
          <p:nvPr>
            <p:ph type="title"/>
          </p:nvPr>
        </p:nvSpPr>
        <p:spPr/>
        <p:txBody>
          <a:bodyPr/>
          <a:lstStyle/>
          <a:p>
            <a:r>
              <a:rPr lang="en-US" dirty="0" err="1"/>
              <a:t>Vpython</a:t>
            </a:r>
            <a:r>
              <a:rPr lang="en-US" dirty="0"/>
              <a:t> 3D Objects</a:t>
            </a:r>
          </a:p>
        </p:txBody>
      </p:sp>
      <p:sp>
        <p:nvSpPr>
          <p:cNvPr id="3" name="Content Placeholder 2">
            <a:extLst>
              <a:ext uri="{FF2B5EF4-FFF2-40B4-BE49-F238E27FC236}">
                <a16:creationId xmlns:a16="http://schemas.microsoft.com/office/drawing/2014/main" id="{56808CFF-E2A4-4928-A3FB-97E77A616A08}"/>
              </a:ext>
            </a:extLst>
          </p:cNvPr>
          <p:cNvSpPr>
            <a:spLocks noGrp="1"/>
          </p:cNvSpPr>
          <p:nvPr>
            <p:ph sz="half" idx="1"/>
          </p:nvPr>
        </p:nvSpPr>
        <p:spPr/>
        <p:txBody>
          <a:bodyPr>
            <a:normAutofit fontScale="62500" lnSpcReduction="20000"/>
          </a:bodyPr>
          <a:lstStyle/>
          <a:p>
            <a:r>
              <a:rPr lang="en-US" dirty="0"/>
              <a:t>Programming in </a:t>
            </a:r>
            <a:r>
              <a:rPr lang="en-US" dirty="0" err="1"/>
              <a:t>Vpython</a:t>
            </a:r>
            <a:r>
              <a:rPr lang="en-US" dirty="0"/>
              <a:t> is mostly similar to programming in </a:t>
            </a:r>
            <a:r>
              <a:rPr lang="en-US" dirty="0" err="1"/>
              <a:t>Tkinter</a:t>
            </a:r>
            <a:r>
              <a:rPr lang="en-US" dirty="0"/>
              <a:t>. The main difference is that you construct 3D objects like spheres and points instead of 2D shapes.</a:t>
            </a:r>
          </a:p>
          <a:p>
            <a:endParaRPr lang="en-US" dirty="0"/>
          </a:p>
          <a:p>
            <a:r>
              <a:rPr lang="en-US" dirty="0">
                <a:solidFill>
                  <a:srgbClr val="0070C0"/>
                </a:solidFill>
                <a:latin typeface="Consolas" panose="020B0609020204030204" pitchFamily="49" charset="0"/>
              </a:rPr>
              <a:t>from </a:t>
            </a:r>
            <a:r>
              <a:rPr lang="en-US" dirty="0" err="1">
                <a:solidFill>
                  <a:srgbClr val="0070C0"/>
                </a:solidFill>
                <a:latin typeface="Consolas" panose="020B0609020204030204" pitchFamily="49" charset="0"/>
              </a:rPr>
              <a:t>vpython</a:t>
            </a:r>
            <a:r>
              <a:rPr lang="en-US" dirty="0">
                <a:solidFill>
                  <a:srgbClr val="0070C0"/>
                </a:solidFill>
                <a:latin typeface="Consolas" panose="020B0609020204030204" pitchFamily="49" charset="0"/>
              </a:rPr>
              <a:t> import *</a:t>
            </a:r>
          </a:p>
          <a:p>
            <a:r>
              <a:rPr lang="en-US" dirty="0">
                <a:solidFill>
                  <a:srgbClr val="0070C0"/>
                </a:solidFill>
                <a:latin typeface="Consolas" panose="020B0609020204030204" pitchFamily="49" charset="0"/>
              </a:rPr>
              <a:t>ball = sphere(pos=vector(0, 0, 0), </a:t>
            </a:r>
          </a:p>
          <a:p>
            <a:r>
              <a:rPr lang="en-US" dirty="0">
                <a:solidFill>
                  <a:srgbClr val="0070C0"/>
                </a:solidFill>
                <a:latin typeface="Consolas" panose="020B0609020204030204" pitchFamily="49" charset="0"/>
              </a:rPr>
              <a:t>              radius=100, color=</a:t>
            </a:r>
            <a:r>
              <a:rPr lang="en-US" dirty="0" err="1">
                <a:solidFill>
                  <a:srgbClr val="0070C0"/>
                </a:solidFill>
                <a:latin typeface="Consolas" panose="020B0609020204030204" pitchFamily="49" charset="0"/>
              </a:rPr>
              <a:t>color.blue</a:t>
            </a:r>
            <a:r>
              <a:rPr lang="en-US" dirty="0">
                <a:solidFill>
                  <a:srgbClr val="0070C0"/>
                </a:solidFill>
                <a:latin typeface="Consolas" panose="020B0609020204030204" pitchFamily="49" charset="0"/>
              </a:rPr>
              <a:t>)</a:t>
            </a:r>
          </a:p>
          <a:p>
            <a:r>
              <a:rPr lang="en-US" dirty="0">
                <a:solidFill>
                  <a:srgbClr val="0070C0"/>
                </a:solidFill>
                <a:latin typeface="Consolas" panose="020B0609020204030204" pitchFamily="49" charset="0"/>
              </a:rPr>
              <a:t>pointer = arrow(pos=vector(0, 150, 0), </a:t>
            </a:r>
          </a:p>
          <a:p>
            <a:r>
              <a:rPr lang="en-US" dirty="0">
                <a:solidFill>
                  <a:srgbClr val="0070C0"/>
                </a:solidFill>
                <a:latin typeface="Consolas" panose="020B0609020204030204" pitchFamily="49" charset="0"/>
              </a:rPr>
              <a:t>                axis=vector(100, 0, 0), </a:t>
            </a:r>
          </a:p>
          <a:p>
            <a:r>
              <a:rPr lang="en-US" dirty="0">
                <a:solidFill>
                  <a:srgbClr val="0070C0"/>
                </a:solidFill>
                <a:latin typeface="Consolas" panose="020B0609020204030204" pitchFamily="49" charset="0"/>
              </a:rPr>
              <a:t>                color=</a:t>
            </a:r>
            <a:r>
              <a:rPr lang="en-US" dirty="0" err="1">
                <a:solidFill>
                  <a:srgbClr val="0070C0"/>
                </a:solidFill>
                <a:latin typeface="Consolas" panose="020B0609020204030204" pitchFamily="49" charset="0"/>
              </a:rPr>
              <a:t>color.yellow</a:t>
            </a:r>
            <a:r>
              <a:rPr lang="en-US" dirty="0">
                <a:solidFill>
                  <a:srgbClr val="0070C0"/>
                </a:solidFill>
                <a:latin typeface="Consolas" panose="020B0609020204030204" pitchFamily="49" charset="0"/>
              </a:rPr>
              <a:t>)</a:t>
            </a:r>
          </a:p>
          <a:p>
            <a:endParaRPr lang="en-US" dirty="0"/>
          </a:p>
          <a:p>
            <a:r>
              <a:rPr lang="en-US" dirty="0"/>
              <a:t>When you run the script, it opens a browser window to render the graphics.</a:t>
            </a:r>
          </a:p>
        </p:txBody>
      </p:sp>
      <p:sp>
        <p:nvSpPr>
          <p:cNvPr id="4" name="Slide Number Placeholder 3">
            <a:extLst>
              <a:ext uri="{FF2B5EF4-FFF2-40B4-BE49-F238E27FC236}">
                <a16:creationId xmlns:a16="http://schemas.microsoft.com/office/drawing/2014/main" id="{BBAB8D40-16E5-4D2F-9A47-C7E837E21976}"/>
              </a:ext>
            </a:extLst>
          </p:cNvPr>
          <p:cNvSpPr>
            <a:spLocks noGrp="1"/>
          </p:cNvSpPr>
          <p:nvPr>
            <p:ph type="sldNum" sz="quarter" idx="12"/>
          </p:nvPr>
        </p:nvSpPr>
        <p:spPr/>
        <p:txBody>
          <a:bodyPr/>
          <a:lstStyle/>
          <a:p>
            <a:fld id="{387BF9F8-7DAC-45C5-972D-12E58EEEE5F6}" type="slidenum">
              <a:rPr lang="en-US" smtClean="0"/>
              <a:t>82</a:t>
            </a:fld>
            <a:endParaRPr lang="en-US"/>
          </a:p>
        </p:txBody>
      </p:sp>
      <p:pic>
        <p:nvPicPr>
          <p:cNvPr id="11" name="Content Placeholder 10" descr="A picture containing light, night sky&#10;&#10;Description automatically generated">
            <a:extLst>
              <a:ext uri="{FF2B5EF4-FFF2-40B4-BE49-F238E27FC236}">
                <a16:creationId xmlns:a16="http://schemas.microsoft.com/office/drawing/2014/main" id="{67569D93-F787-42C7-86E1-B67360BF487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74669" y="2534450"/>
            <a:ext cx="3989339" cy="2494901"/>
          </a:xfrm>
        </p:spPr>
      </p:pic>
    </p:spTree>
    <p:extLst>
      <p:ext uri="{BB962C8B-B14F-4D97-AF65-F5344CB8AC3E}">
        <p14:creationId xmlns:p14="http://schemas.microsoft.com/office/powerpoint/2010/main" val="27696430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D27FC-B01D-42D3-B65C-8248649FB7AE}"/>
              </a:ext>
            </a:extLst>
          </p:cNvPr>
          <p:cNvSpPr>
            <a:spLocks noGrp="1"/>
          </p:cNvSpPr>
          <p:nvPr>
            <p:ph type="title"/>
          </p:nvPr>
        </p:nvSpPr>
        <p:spPr/>
        <p:txBody>
          <a:bodyPr/>
          <a:lstStyle/>
          <a:p>
            <a:r>
              <a:rPr lang="en-US" dirty="0" err="1"/>
              <a:t>Vpython</a:t>
            </a:r>
            <a:r>
              <a:rPr lang="en-US" dirty="0"/>
              <a:t> 3D Object Manipulation</a:t>
            </a:r>
          </a:p>
        </p:txBody>
      </p:sp>
      <p:sp>
        <p:nvSpPr>
          <p:cNvPr id="3" name="Content Placeholder 2">
            <a:extLst>
              <a:ext uri="{FF2B5EF4-FFF2-40B4-BE49-F238E27FC236}">
                <a16:creationId xmlns:a16="http://schemas.microsoft.com/office/drawing/2014/main" id="{8A347E34-572E-4322-875C-CB15D0C4E27B}"/>
              </a:ext>
            </a:extLst>
          </p:cNvPr>
          <p:cNvSpPr>
            <a:spLocks noGrp="1"/>
          </p:cNvSpPr>
          <p:nvPr>
            <p:ph sz="half" idx="1"/>
          </p:nvPr>
        </p:nvSpPr>
        <p:spPr>
          <a:xfrm>
            <a:off x="1097279" y="1845734"/>
            <a:ext cx="4937760" cy="4453954"/>
          </a:xfrm>
        </p:spPr>
        <p:txBody>
          <a:bodyPr>
            <a:normAutofit fontScale="70000" lnSpcReduction="20000"/>
          </a:bodyPr>
          <a:lstStyle/>
          <a:p>
            <a:r>
              <a:rPr lang="en-US" dirty="0"/>
              <a:t>You can then program in your own physics to interact with the 3D objects or make them move. Usually this is done by setting up an infinite while loop.</a:t>
            </a:r>
          </a:p>
          <a:p>
            <a:endParaRPr lang="en-US" dirty="0"/>
          </a:p>
          <a:p>
            <a:r>
              <a:rPr lang="en-US" dirty="0"/>
              <a:t>The rate function tells the while loop how long to wait between iterations. This makes it possible to actually see the animation move.</a:t>
            </a:r>
          </a:p>
          <a:p>
            <a:endParaRPr lang="en-US" dirty="0"/>
          </a:p>
          <a:p>
            <a:r>
              <a:rPr lang="en-US" dirty="0"/>
              <a:t>For example, by changing the vector position of the ball, we can make it move back and forth. We can even have it change directions by changing the delta movement.</a:t>
            </a:r>
          </a:p>
          <a:p>
            <a:endParaRPr lang="en-US" dirty="0"/>
          </a:p>
          <a:p>
            <a:r>
              <a:rPr lang="en-US" dirty="0"/>
              <a:t>Changing the axis of the arrow makes it point in the same direction as the ball is moving.</a:t>
            </a:r>
          </a:p>
        </p:txBody>
      </p:sp>
      <p:sp>
        <p:nvSpPr>
          <p:cNvPr id="4" name="Content Placeholder 3">
            <a:extLst>
              <a:ext uri="{FF2B5EF4-FFF2-40B4-BE49-F238E27FC236}">
                <a16:creationId xmlns:a16="http://schemas.microsoft.com/office/drawing/2014/main" id="{954DE0DF-C315-40F4-BB29-9EC097626FC8}"/>
              </a:ext>
            </a:extLst>
          </p:cNvPr>
          <p:cNvSpPr>
            <a:spLocks noGrp="1"/>
          </p:cNvSpPr>
          <p:nvPr>
            <p:ph sz="half" idx="2"/>
          </p:nvPr>
        </p:nvSpPr>
        <p:spPr>
          <a:xfrm>
            <a:off x="6217920" y="1845735"/>
            <a:ext cx="4937760" cy="2414138"/>
          </a:xfrm>
        </p:spPr>
        <p:txBody>
          <a:bodyPr>
            <a:normAutofit fontScale="70000" lnSpcReduction="20000"/>
          </a:bodyPr>
          <a:lstStyle/>
          <a:p>
            <a:pPr>
              <a:spcBef>
                <a:spcPts val="600"/>
              </a:spcBef>
            </a:pPr>
            <a:r>
              <a:rPr lang="en-US" dirty="0">
                <a:solidFill>
                  <a:srgbClr val="0070C0"/>
                </a:solidFill>
                <a:latin typeface="Consolas" panose="020B0609020204030204" pitchFamily="49" charset="0"/>
              </a:rPr>
              <a:t>move = vector(10, 0, 0)</a:t>
            </a:r>
          </a:p>
          <a:p>
            <a:pPr>
              <a:spcBef>
                <a:spcPts val="600"/>
              </a:spcBef>
            </a:pPr>
            <a:r>
              <a:rPr lang="en-US" dirty="0">
                <a:solidFill>
                  <a:srgbClr val="0070C0"/>
                </a:solidFill>
                <a:latin typeface="Consolas" panose="020B0609020204030204" pitchFamily="49" charset="0"/>
              </a:rPr>
              <a:t>while True:</a:t>
            </a:r>
          </a:p>
          <a:p>
            <a:pPr>
              <a:spcBef>
                <a:spcPts val="600"/>
              </a:spcBef>
            </a:pPr>
            <a:r>
              <a:rPr lang="en-US" dirty="0">
                <a:solidFill>
                  <a:srgbClr val="0070C0"/>
                </a:solidFill>
                <a:latin typeface="Consolas" panose="020B0609020204030204" pitchFamily="49" charset="0"/>
              </a:rPr>
              <a:t>    rate(100)</a:t>
            </a:r>
          </a:p>
          <a:p>
            <a:pPr>
              <a:spcBef>
                <a:spcPts val="600"/>
              </a:spcBef>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ball.pos</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ball.pos</a:t>
            </a:r>
            <a:r>
              <a:rPr lang="en-US" dirty="0">
                <a:solidFill>
                  <a:srgbClr val="0070C0"/>
                </a:solidFill>
                <a:latin typeface="Consolas" panose="020B0609020204030204" pitchFamily="49" charset="0"/>
              </a:rPr>
              <a:t> + move</a:t>
            </a:r>
          </a:p>
          <a:p>
            <a:pPr>
              <a:spcBef>
                <a:spcPts val="600"/>
              </a:spcBef>
            </a:pPr>
            <a:r>
              <a:rPr lang="en-US" dirty="0">
                <a:solidFill>
                  <a:srgbClr val="0070C0"/>
                </a:solidFill>
                <a:latin typeface="Consolas" panose="020B0609020204030204" pitchFamily="49" charset="0"/>
              </a:rPr>
              <a:t>    if </a:t>
            </a:r>
            <a:r>
              <a:rPr lang="en-US" dirty="0" err="1">
                <a:solidFill>
                  <a:srgbClr val="0070C0"/>
                </a:solidFill>
                <a:latin typeface="Consolas" panose="020B0609020204030204" pitchFamily="49" charset="0"/>
              </a:rPr>
              <a:t>ball.pos.x</a:t>
            </a:r>
            <a:r>
              <a:rPr lang="en-US" dirty="0">
                <a:solidFill>
                  <a:srgbClr val="0070C0"/>
                </a:solidFill>
                <a:latin typeface="Consolas" panose="020B0609020204030204" pitchFamily="49" charset="0"/>
              </a:rPr>
              <a:t> &gt;= 300 or \</a:t>
            </a:r>
          </a:p>
          <a:p>
            <a:pPr>
              <a:spcBef>
                <a:spcPts val="600"/>
              </a:spcBef>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ball.pos.x</a:t>
            </a:r>
            <a:r>
              <a:rPr lang="en-US" dirty="0">
                <a:solidFill>
                  <a:srgbClr val="0070C0"/>
                </a:solidFill>
                <a:latin typeface="Consolas" panose="020B0609020204030204" pitchFamily="49" charset="0"/>
              </a:rPr>
              <a:t> &lt;= -300:</a:t>
            </a:r>
          </a:p>
          <a:p>
            <a:pPr>
              <a:spcBef>
                <a:spcPts val="600"/>
              </a:spcBef>
            </a:pPr>
            <a:r>
              <a:rPr lang="en-US" dirty="0">
                <a:solidFill>
                  <a:srgbClr val="0070C0"/>
                </a:solidFill>
                <a:latin typeface="Consolas" panose="020B0609020204030204" pitchFamily="49" charset="0"/>
              </a:rPr>
              <a:t>        move = vector(-</a:t>
            </a:r>
            <a:r>
              <a:rPr lang="en-US" dirty="0" err="1">
                <a:solidFill>
                  <a:srgbClr val="0070C0"/>
                </a:solidFill>
                <a:latin typeface="Consolas" panose="020B0609020204030204" pitchFamily="49" charset="0"/>
              </a:rPr>
              <a:t>move.x</a:t>
            </a:r>
            <a:r>
              <a:rPr lang="en-US" dirty="0">
                <a:solidFill>
                  <a:srgbClr val="0070C0"/>
                </a:solidFill>
                <a:latin typeface="Consolas" panose="020B0609020204030204" pitchFamily="49" charset="0"/>
              </a:rPr>
              <a:t>, 0, 0)</a:t>
            </a:r>
          </a:p>
          <a:p>
            <a:pPr>
              <a:spcBef>
                <a:spcPts val="600"/>
              </a:spcBef>
            </a:pPr>
            <a:r>
              <a:rPr lang="en-US" dirty="0">
                <a:solidFill>
                  <a:srgbClr val="0070C0"/>
                </a:solidFill>
                <a:latin typeface="Consolas" panose="020B0609020204030204" pitchFamily="49" charset="0"/>
              </a:rPr>
              <a:t>        </a:t>
            </a:r>
            <a:r>
              <a:rPr lang="en-US" dirty="0" err="1">
                <a:solidFill>
                  <a:srgbClr val="0070C0"/>
                </a:solidFill>
                <a:latin typeface="Consolas" panose="020B0609020204030204" pitchFamily="49" charset="0"/>
              </a:rPr>
              <a:t>pointer.axis</a:t>
            </a:r>
            <a:r>
              <a:rPr lang="en-US" dirty="0">
                <a:solidFill>
                  <a:srgbClr val="0070C0"/>
                </a:solidFill>
                <a:latin typeface="Consolas" panose="020B0609020204030204" pitchFamily="49" charset="0"/>
              </a:rPr>
              <a:t> = -</a:t>
            </a:r>
            <a:r>
              <a:rPr lang="en-US" dirty="0" err="1">
                <a:solidFill>
                  <a:srgbClr val="0070C0"/>
                </a:solidFill>
                <a:latin typeface="Consolas" panose="020B0609020204030204" pitchFamily="49" charset="0"/>
              </a:rPr>
              <a:t>pointer.axis</a:t>
            </a:r>
            <a:endParaRPr lang="en-US" dirty="0">
              <a:solidFill>
                <a:srgbClr val="0070C0"/>
              </a:solidFill>
              <a:latin typeface="Consolas" panose="020B0609020204030204" pitchFamily="49" charset="0"/>
            </a:endParaRPr>
          </a:p>
        </p:txBody>
      </p:sp>
      <p:sp>
        <p:nvSpPr>
          <p:cNvPr id="5" name="Slide Number Placeholder 4">
            <a:extLst>
              <a:ext uri="{FF2B5EF4-FFF2-40B4-BE49-F238E27FC236}">
                <a16:creationId xmlns:a16="http://schemas.microsoft.com/office/drawing/2014/main" id="{D57EE501-AC85-4C14-8D16-E549E42F9BFF}"/>
              </a:ext>
            </a:extLst>
          </p:cNvPr>
          <p:cNvSpPr>
            <a:spLocks noGrp="1"/>
          </p:cNvSpPr>
          <p:nvPr>
            <p:ph type="sldNum" sz="quarter" idx="12"/>
          </p:nvPr>
        </p:nvSpPr>
        <p:spPr/>
        <p:txBody>
          <a:bodyPr/>
          <a:lstStyle/>
          <a:p>
            <a:fld id="{387BF9F8-7DAC-45C5-972D-12E58EEEE5F6}" type="slidenum">
              <a:rPr lang="en-US" smtClean="0"/>
              <a:t>83</a:t>
            </a:fld>
            <a:endParaRPr lang="en-US"/>
          </a:p>
        </p:txBody>
      </p:sp>
      <p:pic>
        <p:nvPicPr>
          <p:cNvPr id="7" name="Picture 6" descr="A blue planet in space&#10;&#10;Description automatically generated with low confidence">
            <a:extLst>
              <a:ext uri="{FF2B5EF4-FFF2-40B4-BE49-F238E27FC236}">
                <a16:creationId xmlns:a16="http://schemas.microsoft.com/office/drawing/2014/main" id="{79375379-6513-47C0-AF07-FAB2A053D526}"/>
              </a:ext>
            </a:extLst>
          </p:cNvPr>
          <p:cNvPicPr>
            <a:picLocks noChangeAspect="1"/>
          </p:cNvPicPr>
          <p:nvPr/>
        </p:nvPicPr>
        <p:blipFill rotWithShape="1">
          <a:blip r:embed="rId2">
            <a:extLst>
              <a:ext uri="{28A0092B-C50C-407E-A947-70E740481C1C}">
                <a14:useLocalDpi xmlns:a14="http://schemas.microsoft.com/office/drawing/2010/main" val="0"/>
              </a:ext>
            </a:extLst>
          </a:blip>
          <a:srcRect l="4920"/>
          <a:stretch/>
        </p:blipFill>
        <p:spPr>
          <a:xfrm>
            <a:off x="7069016" y="4259873"/>
            <a:ext cx="3398226" cy="2010416"/>
          </a:xfrm>
          <a:prstGeom prst="rect">
            <a:avLst/>
          </a:prstGeom>
        </p:spPr>
      </p:pic>
    </p:spTree>
    <p:extLst>
      <p:ext uri="{BB962C8B-B14F-4D97-AF65-F5344CB8AC3E}">
        <p14:creationId xmlns:p14="http://schemas.microsoft.com/office/powerpoint/2010/main" val="374279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63500-475E-41FF-A42F-2169C1548BC4}"/>
              </a:ext>
            </a:extLst>
          </p:cNvPr>
          <p:cNvSpPr>
            <a:spLocks noGrp="1"/>
          </p:cNvSpPr>
          <p:nvPr>
            <p:ph type="title"/>
          </p:nvPr>
        </p:nvSpPr>
        <p:spPr/>
        <p:txBody>
          <a:bodyPr/>
          <a:lstStyle/>
          <a:p>
            <a:r>
              <a:rPr lang="en-US" dirty="0"/>
              <a:t>Learning how a Module Works</a:t>
            </a:r>
          </a:p>
        </p:txBody>
      </p:sp>
      <p:sp>
        <p:nvSpPr>
          <p:cNvPr id="3" name="Content Placeholder 2">
            <a:extLst>
              <a:ext uri="{FF2B5EF4-FFF2-40B4-BE49-F238E27FC236}">
                <a16:creationId xmlns:a16="http://schemas.microsoft.com/office/drawing/2014/main" id="{0D7FE971-DA88-4689-9552-36A703992F64}"/>
              </a:ext>
            </a:extLst>
          </p:cNvPr>
          <p:cNvSpPr>
            <a:spLocks noGrp="1"/>
          </p:cNvSpPr>
          <p:nvPr>
            <p:ph idx="1"/>
          </p:nvPr>
        </p:nvSpPr>
        <p:spPr/>
        <p:txBody>
          <a:bodyPr>
            <a:normAutofit fontScale="77500" lnSpcReduction="20000"/>
          </a:bodyPr>
          <a:lstStyle/>
          <a:p>
            <a:r>
              <a:rPr lang="en-US" dirty="0"/>
              <a:t>Once a new module is installed, you're still left with one major question: how do you use it?</a:t>
            </a:r>
          </a:p>
          <a:p>
            <a:endParaRPr lang="en-US" dirty="0"/>
          </a:p>
          <a:p>
            <a:r>
              <a:rPr lang="en-US" dirty="0"/>
              <a:t>This varies by module, but the best answer is to </a:t>
            </a:r>
            <a:r>
              <a:rPr lang="en-US" b="1" dirty="0"/>
              <a:t>read the documentation</a:t>
            </a:r>
            <a:r>
              <a:rPr lang="en-US" dirty="0"/>
              <a:t>. Most external modules have official documentation or APIs that describe which functions exist and how to use the module.</a:t>
            </a:r>
          </a:p>
          <a:p>
            <a:endParaRPr lang="en-US" dirty="0"/>
          </a:p>
          <a:p>
            <a:r>
              <a:rPr lang="en-US" dirty="0"/>
              <a:t>It can also be helpful to search online for other projects that have used the same module, to find examples of how to set it up. Many people have written helpful tutorials online for this exact purpose.</a:t>
            </a:r>
          </a:p>
          <a:p>
            <a:endParaRPr lang="en-US" dirty="0"/>
          </a:p>
          <a:p>
            <a:r>
              <a:rPr lang="en-US" dirty="0"/>
              <a:t>Two standard resources for finding help are </a:t>
            </a:r>
            <a:r>
              <a:rPr lang="en-US" b="1" dirty="0">
                <a:hlinkClick r:id="rId2"/>
              </a:rPr>
              <a:t>StackOverflow</a:t>
            </a:r>
            <a:r>
              <a:rPr lang="en-US" dirty="0"/>
              <a:t>, a site where people can ask questions about code and get answers from other developers, and </a:t>
            </a:r>
            <a:r>
              <a:rPr lang="en-US" b="1" dirty="0">
                <a:hlinkClick r:id="rId3"/>
              </a:rPr>
              <a:t>GitHub</a:t>
            </a:r>
            <a:r>
              <a:rPr lang="en-US" dirty="0"/>
              <a:t>, a site where people post open-source projects for others to use and contribute to.</a:t>
            </a:r>
          </a:p>
        </p:txBody>
      </p:sp>
      <p:sp>
        <p:nvSpPr>
          <p:cNvPr id="4" name="Slide Number Placeholder 3">
            <a:extLst>
              <a:ext uri="{FF2B5EF4-FFF2-40B4-BE49-F238E27FC236}">
                <a16:creationId xmlns:a16="http://schemas.microsoft.com/office/drawing/2014/main" id="{7728DE71-916A-49E1-818B-310376A3C86A}"/>
              </a:ext>
            </a:extLst>
          </p:cNvPr>
          <p:cNvSpPr>
            <a:spLocks noGrp="1"/>
          </p:cNvSpPr>
          <p:nvPr>
            <p:ph type="sldNum" sz="quarter" idx="12"/>
          </p:nvPr>
        </p:nvSpPr>
        <p:spPr/>
        <p:txBody>
          <a:bodyPr/>
          <a:lstStyle/>
          <a:p>
            <a:fld id="{387BF9F8-7DAC-45C5-972D-12E58EEEE5F6}" type="slidenum">
              <a:rPr lang="en-US" smtClean="0"/>
              <a:t>9</a:t>
            </a:fld>
            <a:endParaRPr lang="en-US"/>
          </a:p>
        </p:txBody>
      </p:sp>
    </p:spTree>
    <p:extLst>
      <p:ext uri="{BB962C8B-B14F-4D97-AF65-F5344CB8AC3E}">
        <p14:creationId xmlns:p14="http://schemas.microsoft.com/office/powerpoint/2010/main" val="1642157890"/>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week1-1.pptx" id="{F2A3CE60-9696-43FE-AC73-B018612E333A}" vid="{21B7D36E-6292-489C-9564-7D1C1B24D7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css</Template>
  <TotalTime>3770</TotalTime>
  <Words>8231</Words>
  <Application>Microsoft Office PowerPoint</Application>
  <PresentationFormat>Widescreen</PresentationFormat>
  <Paragraphs>867</Paragraphs>
  <Slides>83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Calibri</vt:lpstr>
      <vt:lpstr>Calibri Light</vt:lpstr>
      <vt:lpstr>Consolas</vt:lpstr>
      <vt:lpstr>Retrospect</vt:lpstr>
      <vt:lpstr>Advanced Programming #1: Python Modules</vt:lpstr>
      <vt:lpstr>Learning Goals</vt:lpstr>
      <vt:lpstr>Python Libraries</vt:lpstr>
      <vt:lpstr>Using External Modules</vt:lpstr>
      <vt:lpstr>Finding Useful Modules</vt:lpstr>
      <vt:lpstr>Install External Modules with pip</vt:lpstr>
      <vt:lpstr>Running pip</vt:lpstr>
      <vt:lpstr>Using an Installed Module</vt:lpstr>
      <vt:lpstr>Learning how a Module Works</vt:lpstr>
      <vt:lpstr>Reminder: always cite others' work!</vt:lpstr>
      <vt:lpstr>Module Index</vt:lpstr>
      <vt:lpstr>Data Analysis External Modules</vt:lpstr>
      <vt:lpstr>SciPy Collection</vt:lpstr>
      <vt:lpstr>NumPy</vt:lpstr>
      <vt:lpstr>NumPy Arrays</vt:lpstr>
      <vt:lpstr>NumPy Arrays – Operations</vt:lpstr>
      <vt:lpstr>NumPy Arrays - Indexing</vt:lpstr>
      <vt:lpstr>NumPy Functions</vt:lpstr>
      <vt:lpstr>SciPy</vt:lpstr>
      <vt:lpstr>SciPy Functions</vt:lpstr>
      <vt:lpstr>Matplotlib</vt:lpstr>
      <vt:lpstr>Draw Visualizations on the Plot</vt:lpstr>
      <vt:lpstr>Add Visualizations with Methods</vt:lpstr>
      <vt:lpstr>Visualization Methods have Keyword Args</vt:lpstr>
      <vt:lpstr>Matplotlib Approaches</vt:lpstr>
      <vt:lpstr>Fig and Ax</vt:lpstr>
      <vt:lpstr>Pandas</vt:lpstr>
      <vt:lpstr>Pandas DataFrames</vt:lpstr>
      <vt:lpstr>Pandas DataFrame Columns</vt:lpstr>
      <vt:lpstr>Pandas DataFrame Indexing</vt:lpstr>
      <vt:lpstr>Pandas Functions</vt:lpstr>
      <vt:lpstr>Machine Learning External Modules</vt:lpstr>
      <vt:lpstr>Machine Learning Overview</vt:lpstr>
      <vt:lpstr>scikit-learn</vt:lpstr>
      <vt:lpstr>Understanding Algorithms</vt:lpstr>
      <vt:lpstr>scikit-learn Demo</vt:lpstr>
      <vt:lpstr>Loading Data from a File</vt:lpstr>
      <vt:lpstr>Running the Algorithm</vt:lpstr>
      <vt:lpstr>scikit-learn Model Properties</vt:lpstr>
      <vt:lpstr>scikit-learn Model Properties</vt:lpstr>
      <vt:lpstr>scikit-learn Model Functions</vt:lpstr>
      <vt:lpstr>OpenCV</vt:lpstr>
      <vt:lpstr>OpenCV Example</vt:lpstr>
      <vt:lpstr>OpenCV Example</vt:lpstr>
      <vt:lpstr>nltk</vt:lpstr>
      <vt:lpstr>nltk Functions</vt:lpstr>
      <vt:lpstr>nltk Functions</vt:lpstr>
      <vt:lpstr>Web Development External Modules</vt:lpstr>
      <vt:lpstr>Regular Web Design</vt:lpstr>
      <vt:lpstr>Django</vt:lpstr>
      <vt:lpstr>Django Principles</vt:lpstr>
      <vt:lpstr>Programming with Django</vt:lpstr>
      <vt:lpstr>Flask</vt:lpstr>
      <vt:lpstr>Programming in Flask</vt:lpstr>
      <vt:lpstr>Beautiful Soup</vt:lpstr>
      <vt:lpstr>Parse HTML as Tags</vt:lpstr>
      <vt:lpstr>Load HTML with urllib</vt:lpstr>
      <vt:lpstr>BeautifulSoup Navigation</vt:lpstr>
      <vt:lpstr>More BeautifulSoup Navigation</vt:lpstr>
      <vt:lpstr>BeautifulSoup Functions</vt:lpstr>
      <vt:lpstr>BeautifulSoup Attributes</vt:lpstr>
      <vt:lpstr>Creative External Modules</vt:lpstr>
      <vt:lpstr>Pillow: Python Imaging Library</vt:lpstr>
      <vt:lpstr>Pillow Images</vt:lpstr>
      <vt:lpstr>Pillow Image Functions</vt:lpstr>
      <vt:lpstr>Pydub</vt:lpstr>
      <vt:lpstr>Pydub AudioSegments</vt:lpstr>
      <vt:lpstr>Pydub AudioSegment Editing</vt:lpstr>
      <vt:lpstr>Pydub AudioSegment Editing</vt:lpstr>
      <vt:lpstr>Pydub AudioSegment Functions</vt:lpstr>
      <vt:lpstr>Pydub and MP3 Files</vt:lpstr>
      <vt:lpstr>Pygame</vt:lpstr>
      <vt:lpstr>Pygame Essentials</vt:lpstr>
      <vt:lpstr>Pygame Window</vt:lpstr>
      <vt:lpstr>Pygame Demo</vt:lpstr>
      <vt:lpstr>Pygame Images</vt:lpstr>
      <vt:lpstr>Pygame Fonts</vt:lpstr>
      <vt:lpstr>Pygame Collisions</vt:lpstr>
      <vt:lpstr>Pygame Collisions</vt:lpstr>
      <vt:lpstr>Game Programming</vt:lpstr>
      <vt:lpstr>Vpython</vt:lpstr>
      <vt:lpstr>Vpython 3D Objects</vt:lpstr>
      <vt:lpstr>Vpython 3D Object Manipulation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#5: Python Modules</dc:title>
  <dc:creator>Kelly Rivers</dc:creator>
  <cp:lastModifiedBy>Kelly Rivers</cp:lastModifiedBy>
  <cp:revision>60</cp:revision>
  <dcterms:created xsi:type="dcterms:W3CDTF">2019-07-27T17:15:16Z</dcterms:created>
  <dcterms:modified xsi:type="dcterms:W3CDTF">2022-06-10T18:51:27Z</dcterms:modified>
</cp:coreProperties>
</file>