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61" r:id="rId6"/>
    <p:sldId id="266" r:id="rId7"/>
    <p:sldId id="267" r:id="rId8"/>
    <p:sldId id="268" r:id="rId9"/>
    <p:sldId id="269" r:id="rId10"/>
    <p:sldId id="271" r:id="rId11"/>
    <p:sldId id="274" r:id="rId12"/>
    <p:sldId id="270" r:id="rId13"/>
    <p:sldId id="272" r:id="rId14"/>
    <p:sldId id="281" r:id="rId15"/>
    <p:sldId id="282" r:id="rId16"/>
    <p:sldId id="275" r:id="rId17"/>
    <p:sldId id="277" r:id="rId18"/>
    <p:sldId id="28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79051" autoAdjust="0"/>
  </p:normalViewPr>
  <p:slideViewPr>
    <p:cSldViewPr snapToGrid="0" snapToObjects="1">
      <p:cViewPr>
        <p:scale>
          <a:sx n="90" d="100"/>
          <a:sy n="90" d="100"/>
        </p:scale>
        <p:origin x="-664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9A09C-0E93-D847-96F0-FB82B8E4C6CD}" type="datetimeFigureOut">
              <a:rPr lang="en-US" smtClean="0"/>
              <a:t>8/29/13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97928-1913-9948-A641-4BB55543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811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535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ym typeface="Wingdings"/>
              </a:rPr>
              <a:t>How many know HTML/XML?</a:t>
            </a:r>
          </a:p>
          <a:p>
            <a:r>
              <a:rPr lang="en-US" sz="1200" dirty="0" smtClean="0">
                <a:sym typeface="Wingdings"/>
              </a:rPr>
              <a:t>Any </a:t>
            </a:r>
            <a:r>
              <a:rPr lang="en-US" sz="1200" dirty="0" err="1" smtClean="0">
                <a:sym typeface="Wingdings"/>
              </a:rPr>
              <a:t>actionscript</a:t>
            </a:r>
            <a:r>
              <a:rPr lang="en-US" sz="1200" dirty="0" smtClean="0">
                <a:sym typeface="Wingdings"/>
              </a:rPr>
              <a:t> or </a:t>
            </a:r>
            <a:r>
              <a:rPr lang="en-US" sz="1200" dirty="0" err="1" smtClean="0">
                <a:sym typeface="Wingdings"/>
              </a:rPr>
              <a:t>javascript</a:t>
            </a:r>
            <a:r>
              <a:rPr lang="en-US" sz="1200" dirty="0" smtClean="0">
                <a:sym typeface="Wingdings"/>
              </a:rPr>
              <a:t> coders?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35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Flex is a highly productive, open source application framework for building and maintaining expressive web applications that deploy consistently on all major browsers, desktops, and devices. It provides a modern, standards-based language and programming model that supports common design patterns suitable for developers from many backgrounds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958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Mobile devices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04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8/29/13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8/29/13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8/29/13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8/29/13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8/29/13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8/29/13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8/29/13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8/29/13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8/29/13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8/29/13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8/29/13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75B59-4DBD-A544-B1EE-22B850B46FAB}" type="datetimeFigureOut">
              <a:rPr lang="en-US" smtClean="0"/>
              <a:t>8/29/13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krivers@andrew.cmu.ed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dobe.com/devnet/flex/samples.edu.html" TargetMode="Externa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1: 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User Interface Lab: GUI Lab</a:t>
            </a:r>
          </a:p>
          <a:p>
            <a:r>
              <a:rPr lang="en-US" sz="2400" dirty="0" smtClean="0"/>
              <a:t>Aug. 28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2013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307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704" y="1193251"/>
            <a:ext cx="1161603" cy="11592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704" y="2937554"/>
            <a:ext cx="1161603" cy="11201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3704" y="4639168"/>
            <a:ext cx="1161603" cy="11654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96761" y="367100"/>
            <a:ext cx="16466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Authoring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926509" y="2345114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Flash Builder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2340" y="4057671"/>
            <a:ext cx="1864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Flash Professional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69631" y="5804656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Flash Catalyst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6594" y="2937554"/>
            <a:ext cx="1120117" cy="112011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739076" y="366067"/>
            <a:ext cx="1832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File Format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4131640" y="4025405"/>
            <a:ext cx="910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</a:t>
            </a:r>
            <a:r>
              <a:rPr lang="en-US" dirty="0" err="1" smtClean="0"/>
              <a:t>swf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16723" y="361939"/>
            <a:ext cx="1346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Viewing</a:t>
            </a:r>
            <a:endParaRPr lang="en-US" sz="28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46853" y="2132427"/>
            <a:ext cx="1164037" cy="1164037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614850" y="3320983"/>
            <a:ext cx="1934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Flash Player (Web)</a:t>
            </a:r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46853" y="4025406"/>
            <a:ext cx="1164037" cy="1126244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6467987" y="5151650"/>
            <a:ext cx="2081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Adobe Air (Desktop)</a:t>
            </a:r>
            <a:endParaRPr lang="en-US" dirty="0"/>
          </a:p>
        </p:txBody>
      </p:sp>
      <p:sp>
        <p:nvSpPr>
          <p:cNvPr id="23" name="Left Arrow 22"/>
          <p:cNvSpPr/>
          <p:nvPr/>
        </p:nvSpPr>
        <p:spPr>
          <a:xfrm rot="10800000">
            <a:off x="2608830" y="3093204"/>
            <a:ext cx="1305379" cy="932201"/>
          </a:xfrm>
          <a:prstGeom prst="leftArrow">
            <a:avLst/>
          </a:prstGeom>
          <a:noFill/>
          <a:ln w="571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 cmpd="sng">
                <a:solidFill>
                  <a:schemeClr val="tx1"/>
                </a:solidFill>
              </a:ln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79236" y="3392949"/>
            <a:ext cx="10702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</a:t>
            </a:r>
            <a:r>
              <a:rPr lang="en-US" sz="1400" dirty="0" smtClean="0"/>
              <a:t>ompilation</a:t>
            </a:r>
            <a:endParaRPr lang="en-US" sz="1400" dirty="0"/>
          </a:p>
        </p:txBody>
      </p:sp>
      <p:sp>
        <p:nvSpPr>
          <p:cNvPr id="25" name="Left Arrow 24"/>
          <p:cNvSpPr/>
          <p:nvPr/>
        </p:nvSpPr>
        <p:spPr>
          <a:xfrm rot="10800000">
            <a:off x="5257421" y="3101103"/>
            <a:ext cx="1305379" cy="932201"/>
          </a:xfrm>
          <a:prstGeom prst="leftArrow">
            <a:avLst/>
          </a:prstGeom>
          <a:noFill/>
          <a:ln w="571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 cmpd="sng">
                <a:solidFill>
                  <a:schemeClr val="tx1"/>
                </a:solidFill>
              </a:ln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75777" y="3400848"/>
            <a:ext cx="12177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Interpretation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61216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704" y="1193251"/>
            <a:ext cx="1161603" cy="11592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704" y="2937554"/>
            <a:ext cx="1161603" cy="11201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3704" y="4639168"/>
            <a:ext cx="1161603" cy="11654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96761" y="367100"/>
            <a:ext cx="16466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Authoring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926509" y="2345114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Flash Builder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2340" y="4057671"/>
            <a:ext cx="1864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Flash Professional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69631" y="5804656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Flash Catalyst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6594" y="2937554"/>
            <a:ext cx="1120117" cy="112011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739076" y="366067"/>
            <a:ext cx="1832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File Format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4131640" y="4025405"/>
            <a:ext cx="910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</a:t>
            </a:r>
            <a:r>
              <a:rPr lang="en-US" dirty="0" err="1" smtClean="0"/>
              <a:t>swf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16723" y="361939"/>
            <a:ext cx="1346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Viewing</a:t>
            </a:r>
            <a:endParaRPr lang="en-US" sz="28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46853" y="2132427"/>
            <a:ext cx="1164037" cy="1164037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614850" y="3320983"/>
            <a:ext cx="1934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Flash Player (Web)</a:t>
            </a:r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46853" y="4025406"/>
            <a:ext cx="1164037" cy="1126244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6467987" y="5151650"/>
            <a:ext cx="2081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Adobe Air (Desktop)</a:t>
            </a:r>
            <a:endParaRPr lang="en-US" dirty="0"/>
          </a:p>
        </p:txBody>
      </p:sp>
      <p:sp>
        <p:nvSpPr>
          <p:cNvPr id="23" name="Left Arrow 22"/>
          <p:cNvSpPr/>
          <p:nvPr/>
        </p:nvSpPr>
        <p:spPr>
          <a:xfrm rot="10800000">
            <a:off x="2608830" y="3093204"/>
            <a:ext cx="1305379" cy="932201"/>
          </a:xfrm>
          <a:prstGeom prst="leftArrow">
            <a:avLst/>
          </a:prstGeom>
          <a:noFill/>
          <a:ln w="571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 cmpd="sng">
                <a:solidFill>
                  <a:schemeClr val="tx1"/>
                </a:solidFill>
              </a:ln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79236" y="3392949"/>
            <a:ext cx="10702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</a:t>
            </a:r>
            <a:r>
              <a:rPr lang="en-US" sz="1400" dirty="0" smtClean="0"/>
              <a:t>ompilation</a:t>
            </a:r>
            <a:endParaRPr lang="en-US" sz="1400" dirty="0"/>
          </a:p>
        </p:txBody>
      </p:sp>
      <p:sp>
        <p:nvSpPr>
          <p:cNvPr id="25" name="Left Arrow 24"/>
          <p:cNvSpPr/>
          <p:nvPr/>
        </p:nvSpPr>
        <p:spPr>
          <a:xfrm rot="10800000">
            <a:off x="5257421" y="3101103"/>
            <a:ext cx="1305379" cy="932201"/>
          </a:xfrm>
          <a:prstGeom prst="leftArrow">
            <a:avLst/>
          </a:prstGeom>
          <a:noFill/>
          <a:ln w="571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 cmpd="sng">
                <a:solidFill>
                  <a:schemeClr val="tx1"/>
                </a:solidFill>
              </a:ln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75777" y="3400848"/>
            <a:ext cx="12177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Interpretation</a:t>
            </a:r>
            <a:endParaRPr lang="en-US" sz="1400" dirty="0"/>
          </a:p>
        </p:txBody>
      </p:sp>
      <p:sp>
        <p:nvSpPr>
          <p:cNvPr id="2" name="Rectangle 1"/>
          <p:cNvSpPr/>
          <p:nvPr/>
        </p:nvSpPr>
        <p:spPr>
          <a:xfrm>
            <a:off x="681520" y="2714446"/>
            <a:ext cx="1864851" cy="3646447"/>
          </a:xfrm>
          <a:prstGeom prst="rect">
            <a:avLst/>
          </a:prstGeom>
          <a:solidFill>
            <a:schemeClr val="bg1">
              <a:alpha val="86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532967" y="3884664"/>
            <a:ext cx="2055653" cy="2476229"/>
          </a:xfrm>
          <a:prstGeom prst="rect">
            <a:avLst/>
          </a:prstGeom>
          <a:solidFill>
            <a:schemeClr val="bg1">
              <a:alpha val="86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122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MXML (similar to HTML)</a:t>
            </a:r>
          </a:p>
          <a:p>
            <a:pPr lvl="1"/>
            <a:r>
              <a:rPr lang="en-US" sz="2400" dirty="0" smtClean="0"/>
              <a:t>Creating interface objects and layout</a:t>
            </a:r>
          </a:p>
          <a:p>
            <a:endParaRPr lang="en-US" dirty="0"/>
          </a:p>
          <a:p>
            <a:r>
              <a:rPr lang="en-US" sz="2800" dirty="0" err="1" smtClean="0"/>
              <a:t>Actionscript</a:t>
            </a:r>
            <a:r>
              <a:rPr lang="en-US" sz="2800" dirty="0" smtClean="0"/>
              <a:t> (similar to </a:t>
            </a:r>
            <a:r>
              <a:rPr lang="en-US" sz="2800" dirty="0" err="1" smtClean="0"/>
              <a:t>javascript</a:t>
            </a:r>
            <a:r>
              <a:rPr lang="en-US" sz="2800" dirty="0" smtClean="0"/>
              <a:t>)</a:t>
            </a:r>
          </a:p>
          <a:p>
            <a:pPr lvl="1"/>
            <a:r>
              <a:rPr lang="en-US" sz="2400" dirty="0" smtClean="0"/>
              <a:t>Creating interactive behavior associated with objects on the interface</a:t>
            </a:r>
          </a:p>
        </p:txBody>
      </p:sp>
    </p:spTree>
    <p:extLst>
      <p:ext uri="{BB962C8B-B14F-4D97-AF65-F5344CB8AC3E}">
        <p14:creationId xmlns:p14="http://schemas.microsoft.com/office/powerpoint/2010/main" val="19714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4680" y="1064711"/>
            <a:ext cx="559352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&lt;</a:t>
            </a:r>
            <a:r>
              <a:rPr lang="en-US" sz="2400" dirty="0" err="1"/>
              <a:t>s</a:t>
            </a:r>
            <a:r>
              <a:rPr lang="en-US" sz="2400" dirty="0" err="1" smtClean="0"/>
              <a:t>:Button</a:t>
            </a:r>
            <a:r>
              <a:rPr lang="en-US" sz="2400" dirty="0" smtClean="0"/>
              <a:t>   id=“</a:t>
            </a:r>
            <a:r>
              <a:rPr lang="en-US" sz="2400" dirty="0" err="1" smtClean="0"/>
              <a:t>myButton</a:t>
            </a:r>
            <a:r>
              <a:rPr lang="en-US" sz="2400" dirty="0" smtClean="0"/>
              <a:t>”</a:t>
            </a:r>
          </a:p>
          <a:p>
            <a:r>
              <a:rPr lang="en-US" sz="2400" dirty="0" smtClean="0"/>
              <a:t>	</a:t>
            </a:r>
            <a:r>
              <a:rPr lang="en-US" sz="2400" dirty="0"/>
              <a:t>x = </a:t>
            </a:r>
            <a:r>
              <a:rPr lang="en-US" sz="2400" dirty="0" smtClean="0"/>
              <a:t>“132”</a:t>
            </a:r>
            <a:endParaRPr lang="en-US" sz="2400" dirty="0"/>
          </a:p>
          <a:p>
            <a:r>
              <a:rPr lang="en-US" sz="2400" dirty="0"/>
              <a:t>	y = </a:t>
            </a:r>
            <a:r>
              <a:rPr lang="en-US" sz="2400" dirty="0" smtClean="0"/>
              <a:t>“91”</a:t>
            </a:r>
            <a:endParaRPr lang="en-US" sz="2400" dirty="0"/>
          </a:p>
          <a:p>
            <a:r>
              <a:rPr lang="en-US" sz="2400" dirty="0"/>
              <a:t>	</a:t>
            </a:r>
            <a:r>
              <a:rPr lang="en-US" sz="2400" dirty="0" smtClean="0"/>
              <a:t>width = “162”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height = “66”</a:t>
            </a:r>
          </a:p>
          <a:p>
            <a:r>
              <a:rPr lang="en-US" sz="2400" dirty="0" smtClean="0"/>
              <a:t>	label</a:t>
            </a:r>
            <a:r>
              <a:rPr lang="en-US" sz="2400" dirty="0"/>
              <a:t>=“Click Me!</a:t>
            </a:r>
            <a:r>
              <a:rPr lang="en-US" sz="2400" dirty="0" smtClean="0"/>
              <a:t>”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click=“</a:t>
            </a:r>
            <a:r>
              <a:rPr lang="en-US" sz="2400" dirty="0" err="1" smtClean="0"/>
              <a:t>doSomething</a:t>
            </a:r>
            <a:r>
              <a:rPr lang="en-US" sz="2400" dirty="0" smtClean="0"/>
              <a:t>()“</a:t>
            </a:r>
          </a:p>
          <a:p>
            <a:r>
              <a:rPr lang="en-US" sz="2400" dirty="0"/>
              <a:t>/</a:t>
            </a:r>
            <a:r>
              <a:rPr lang="en-US" sz="2400" dirty="0" smtClean="0"/>
              <a:t>&gt;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38825" y="654358"/>
            <a:ext cx="1082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MXML:</a:t>
            </a:r>
            <a:endParaRPr lang="en-US" sz="24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5050" y="4264455"/>
            <a:ext cx="1754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8EB4E3"/>
                </a:solidFill>
              </a:rPr>
              <a:t>actionScript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pic>
        <p:nvPicPr>
          <p:cNvPr id="11" name="Picture 10" descr="Screen Shot 2012-08-28 at 11.00.2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203" y="1976954"/>
            <a:ext cx="2146300" cy="9271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38825" y="4674808"/>
            <a:ext cx="71715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</a:t>
            </a:r>
            <a:r>
              <a:rPr lang="en-US" sz="2400" dirty="0" smtClean="0"/>
              <a:t>rivate function </a:t>
            </a:r>
            <a:r>
              <a:rPr lang="en-US" sz="2400" dirty="0" err="1" smtClean="0"/>
              <a:t>doSomething</a:t>
            </a:r>
            <a:r>
              <a:rPr lang="en-US" sz="2400" dirty="0" smtClean="0"/>
              <a:t>():void{</a:t>
            </a:r>
          </a:p>
          <a:p>
            <a:r>
              <a:rPr lang="en-US" sz="2400" dirty="0"/>
              <a:t>	if(</a:t>
            </a:r>
            <a:r>
              <a:rPr lang="en-US" sz="2400" dirty="0" err="1"/>
              <a:t>myButton.getStyle</a:t>
            </a:r>
            <a:r>
              <a:rPr lang="en-US" sz="2400" dirty="0"/>
              <a:t>("color") =</a:t>
            </a:r>
            <a:r>
              <a:rPr lang="en-US" sz="2400" dirty="0" smtClean="0"/>
              <a:t>= 0x00000)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err="1" smtClean="0"/>
              <a:t>myButton.setStyle</a:t>
            </a:r>
            <a:r>
              <a:rPr lang="en-US" sz="2400" dirty="0"/>
              <a:t>("color", 0xff0000)</a:t>
            </a:r>
            <a:r>
              <a:rPr lang="en-US" sz="2400" dirty="0" smtClean="0"/>
              <a:t>;</a:t>
            </a:r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474680" y="4264455"/>
            <a:ext cx="7483987" cy="2001951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202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4680" y="1064711"/>
            <a:ext cx="559352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&lt;</a:t>
            </a:r>
            <a:r>
              <a:rPr lang="en-US" sz="2400" dirty="0" err="1"/>
              <a:t>s</a:t>
            </a:r>
            <a:r>
              <a:rPr lang="en-US" sz="2400" dirty="0" err="1" smtClean="0"/>
              <a:t>:Button</a:t>
            </a:r>
            <a:r>
              <a:rPr lang="en-US" sz="2400" dirty="0" smtClean="0"/>
              <a:t>   id=“</a:t>
            </a:r>
            <a:r>
              <a:rPr lang="en-US" sz="2400" dirty="0" err="1" smtClean="0"/>
              <a:t>myButton</a:t>
            </a:r>
            <a:r>
              <a:rPr lang="en-US" sz="2400" dirty="0" smtClean="0"/>
              <a:t>”</a:t>
            </a:r>
          </a:p>
          <a:p>
            <a:r>
              <a:rPr lang="en-US" sz="2400" dirty="0" smtClean="0"/>
              <a:t>	</a:t>
            </a:r>
            <a:r>
              <a:rPr lang="en-US" sz="2400" dirty="0"/>
              <a:t>x = </a:t>
            </a:r>
            <a:r>
              <a:rPr lang="en-US" sz="2400" dirty="0" smtClean="0"/>
              <a:t>“132”</a:t>
            </a:r>
            <a:endParaRPr lang="en-US" sz="2400" dirty="0"/>
          </a:p>
          <a:p>
            <a:r>
              <a:rPr lang="en-US" sz="2400" dirty="0"/>
              <a:t>	y = </a:t>
            </a:r>
            <a:r>
              <a:rPr lang="en-US" sz="2400" dirty="0" smtClean="0"/>
              <a:t>“91”</a:t>
            </a:r>
            <a:endParaRPr lang="en-US" sz="2400" dirty="0"/>
          </a:p>
          <a:p>
            <a:r>
              <a:rPr lang="en-US" sz="2400" dirty="0"/>
              <a:t>	</a:t>
            </a:r>
            <a:r>
              <a:rPr lang="en-US" sz="2400" dirty="0" smtClean="0"/>
              <a:t>width = “162”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height = “66”</a:t>
            </a:r>
          </a:p>
          <a:p>
            <a:r>
              <a:rPr lang="en-US" sz="2400" dirty="0" smtClean="0"/>
              <a:t>	label</a:t>
            </a:r>
            <a:r>
              <a:rPr lang="en-US" sz="2400" dirty="0"/>
              <a:t>=“Click Me!</a:t>
            </a:r>
            <a:r>
              <a:rPr lang="en-US" sz="2400" dirty="0" smtClean="0"/>
              <a:t>”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click=“</a:t>
            </a:r>
            <a:r>
              <a:rPr lang="en-US" sz="2400" dirty="0" err="1" smtClean="0"/>
              <a:t>doSomething</a:t>
            </a:r>
            <a:r>
              <a:rPr lang="en-US" sz="2400" dirty="0" smtClean="0"/>
              <a:t>()“</a:t>
            </a:r>
          </a:p>
          <a:p>
            <a:r>
              <a:rPr lang="en-US" sz="2400" dirty="0"/>
              <a:t>/</a:t>
            </a:r>
            <a:r>
              <a:rPr lang="en-US" sz="2400" dirty="0" smtClean="0"/>
              <a:t>&gt;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38825" y="654358"/>
            <a:ext cx="1082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MXML:</a:t>
            </a:r>
            <a:endParaRPr lang="en-US" sz="24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8825" y="4674808"/>
            <a:ext cx="71715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</a:t>
            </a:r>
            <a:r>
              <a:rPr lang="en-US" sz="2400" dirty="0" smtClean="0"/>
              <a:t>rivate function </a:t>
            </a:r>
            <a:r>
              <a:rPr lang="en-US" sz="2400" dirty="0" err="1" smtClean="0"/>
              <a:t>doSomething</a:t>
            </a:r>
            <a:r>
              <a:rPr lang="en-US" sz="2400" dirty="0" smtClean="0"/>
              <a:t>():void{</a:t>
            </a:r>
          </a:p>
          <a:p>
            <a:r>
              <a:rPr lang="en-US" sz="2400" dirty="0"/>
              <a:t>	if(</a:t>
            </a:r>
            <a:r>
              <a:rPr lang="en-US" sz="2400" dirty="0" err="1"/>
              <a:t>myButton.getStyle</a:t>
            </a:r>
            <a:r>
              <a:rPr lang="en-US" sz="2400" dirty="0"/>
              <a:t>("color") =</a:t>
            </a:r>
            <a:r>
              <a:rPr lang="en-US" sz="2400" dirty="0" smtClean="0"/>
              <a:t>= 0x00000)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err="1" smtClean="0"/>
              <a:t>myButton.setStyle</a:t>
            </a:r>
            <a:r>
              <a:rPr lang="en-US" sz="2400" dirty="0"/>
              <a:t>("color", 0xff0000)</a:t>
            </a:r>
            <a:r>
              <a:rPr lang="en-US" sz="2400" dirty="0" smtClean="0"/>
              <a:t>;</a:t>
            </a:r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55050" y="4264455"/>
            <a:ext cx="1754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8EB4E3"/>
                </a:solidFill>
              </a:rPr>
              <a:t>actionScript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pic>
        <p:nvPicPr>
          <p:cNvPr id="11" name="Picture 10" descr="Screen Shot 2012-08-28 at 11.00.2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203" y="1976954"/>
            <a:ext cx="21463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39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2-08-28 at 11.04.0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483" y="1957474"/>
            <a:ext cx="2159000" cy="9525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74680" y="1064711"/>
            <a:ext cx="559352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&lt;</a:t>
            </a:r>
            <a:r>
              <a:rPr lang="en-US" sz="2400" dirty="0" err="1"/>
              <a:t>s</a:t>
            </a:r>
            <a:r>
              <a:rPr lang="en-US" sz="2400" dirty="0" err="1" smtClean="0"/>
              <a:t>:Button</a:t>
            </a:r>
            <a:r>
              <a:rPr lang="en-US" sz="2400" dirty="0" smtClean="0"/>
              <a:t>   id=“</a:t>
            </a:r>
            <a:r>
              <a:rPr lang="en-US" sz="2400" dirty="0" err="1" smtClean="0"/>
              <a:t>myButton</a:t>
            </a:r>
            <a:r>
              <a:rPr lang="en-US" sz="2400" dirty="0" smtClean="0"/>
              <a:t>”</a:t>
            </a:r>
          </a:p>
          <a:p>
            <a:r>
              <a:rPr lang="en-US" sz="2400" dirty="0" smtClean="0"/>
              <a:t>	</a:t>
            </a:r>
            <a:r>
              <a:rPr lang="en-US" sz="2400" dirty="0"/>
              <a:t>x = </a:t>
            </a:r>
            <a:r>
              <a:rPr lang="en-US" sz="2400" dirty="0" smtClean="0"/>
              <a:t>“132”</a:t>
            </a:r>
            <a:endParaRPr lang="en-US" sz="2400" dirty="0"/>
          </a:p>
          <a:p>
            <a:r>
              <a:rPr lang="en-US" sz="2400" dirty="0"/>
              <a:t>	y = </a:t>
            </a:r>
            <a:r>
              <a:rPr lang="en-US" sz="2400" dirty="0" smtClean="0"/>
              <a:t>“91”</a:t>
            </a:r>
            <a:endParaRPr lang="en-US" sz="2400" dirty="0"/>
          </a:p>
          <a:p>
            <a:r>
              <a:rPr lang="en-US" sz="2400" dirty="0"/>
              <a:t>	</a:t>
            </a:r>
            <a:r>
              <a:rPr lang="en-US" sz="2400" dirty="0" smtClean="0"/>
              <a:t>width = “162”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height = “66”</a:t>
            </a:r>
          </a:p>
          <a:p>
            <a:r>
              <a:rPr lang="en-US" sz="2400" dirty="0" smtClean="0"/>
              <a:t>	label</a:t>
            </a:r>
            <a:r>
              <a:rPr lang="en-US" sz="2400" dirty="0"/>
              <a:t>=“Click Me!</a:t>
            </a:r>
            <a:r>
              <a:rPr lang="en-US" sz="2400" dirty="0" smtClean="0"/>
              <a:t>”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click=“</a:t>
            </a:r>
            <a:r>
              <a:rPr lang="en-US" sz="2400" dirty="0" err="1" smtClean="0"/>
              <a:t>doSomething</a:t>
            </a:r>
            <a:r>
              <a:rPr lang="en-US" sz="2400" dirty="0" smtClean="0"/>
              <a:t>()“</a:t>
            </a:r>
          </a:p>
          <a:p>
            <a:r>
              <a:rPr lang="en-US" sz="2400" dirty="0"/>
              <a:t>/</a:t>
            </a:r>
            <a:r>
              <a:rPr lang="en-US" sz="2400" dirty="0" smtClean="0"/>
              <a:t>&gt;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38825" y="654358"/>
            <a:ext cx="1082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MXML:</a:t>
            </a:r>
            <a:endParaRPr lang="en-US" sz="24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5050" y="4264455"/>
            <a:ext cx="1754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8EB4E3"/>
                </a:solidFill>
              </a:rPr>
              <a:t>actionScript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38825" y="4674808"/>
            <a:ext cx="71715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</a:t>
            </a:r>
            <a:r>
              <a:rPr lang="en-US" sz="2400" dirty="0" smtClean="0"/>
              <a:t>rivate function </a:t>
            </a:r>
            <a:r>
              <a:rPr lang="en-US" sz="2400" dirty="0" err="1" smtClean="0"/>
              <a:t>doSomething</a:t>
            </a:r>
            <a:r>
              <a:rPr lang="en-US" sz="2400" dirty="0" smtClean="0"/>
              <a:t>():void{</a:t>
            </a:r>
          </a:p>
          <a:p>
            <a:r>
              <a:rPr lang="en-US" sz="2400" dirty="0"/>
              <a:t>	if(</a:t>
            </a:r>
            <a:r>
              <a:rPr lang="en-US" sz="2400" dirty="0" err="1"/>
              <a:t>myButton.getStyle</a:t>
            </a:r>
            <a:r>
              <a:rPr lang="en-US" sz="2400" dirty="0"/>
              <a:t>("color") =</a:t>
            </a:r>
            <a:r>
              <a:rPr lang="en-US" sz="2400" dirty="0" smtClean="0"/>
              <a:t>= 0x00000)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err="1" smtClean="0"/>
              <a:t>myButton.setStyle</a:t>
            </a:r>
            <a:r>
              <a:rPr lang="en-US" sz="2400" dirty="0"/>
              <a:t>("color", 0xff0000)</a:t>
            </a:r>
            <a:r>
              <a:rPr lang="en-US" sz="2400" dirty="0" smtClean="0"/>
              <a:t>;</a:t>
            </a:r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33080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write “Hello World”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990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Come to class with your laptop with Flash Builder 4.6 and Flash Player installed</a:t>
            </a:r>
          </a:p>
          <a:p>
            <a:pPr lvl="1"/>
            <a:r>
              <a:rPr lang="en-US" sz="2400" dirty="0"/>
              <a:t>Flash Builder: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u="sng" dirty="0">
                <a:solidFill>
                  <a:srgbClr val="8EB4E3"/>
                </a:solidFill>
              </a:rPr>
              <a:t>http://</a:t>
            </a:r>
            <a:r>
              <a:rPr lang="en-US" sz="2400" u="sng" dirty="0" err="1">
                <a:solidFill>
                  <a:srgbClr val="8EB4E3"/>
                </a:solidFill>
              </a:rPr>
              <a:t>www.adobe.com</a:t>
            </a:r>
            <a:r>
              <a:rPr lang="en-US" sz="2400" u="sng" dirty="0">
                <a:solidFill>
                  <a:srgbClr val="8EB4E3"/>
                </a:solidFill>
              </a:rPr>
              <a:t>/</a:t>
            </a:r>
            <a:r>
              <a:rPr lang="en-US" sz="2400" u="sng" dirty="0" err="1">
                <a:solidFill>
                  <a:srgbClr val="8EB4E3"/>
                </a:solidFill>
              </a:rPr>
              <a:t>devnet</a:t>
            </a:r>
            <a:r>
              <a:rPr lang="en-US" sz="2400" u="sng" dirty="0">
                <a:solidFill>
                  <a:srgbClr val="8EB4E3"/>
                </a:solidFill>
              </a:rPr>
              <a:t>-apps/flex/free</a:t>
            </a:r>
            <a:r>
              <a:rPr lang="en-US" sz="2400" u="sng" dirty="0" smtClean="0">
                <a:solidFill>
                  <a:srgbClr val="8EB4E3"/>
                </a:solidFill>
              </a:rPr>
              <a:t>/</a:t>
            </a:r>
            <a:br>
              <a:rPr lang="en-US" sz="2400" u="sng" dirty="0" smtClean="0">
                <a:solidFill>
                  <a:srgbClr val="8EB4E3"/>
                </a:solidFill>
              </a:rPr>
            </a:br>
            <a:r>
              <a:rPr lang="en-US" sz="2400" dirty="0" smtClean="0"/>
              <a:t>Apply to the educational copy ASAP. Use the trial version for now.</a:t>
            </a:r>
            <a:endParaRPr lang="en-US" sz="2800" dirty="0" smtClean="0"/>
          </a:p>
          <a:p>
            <a:r>
              <a:rPr lang="en-US" sz="2800" dirty="0" smtClean="0"/>
              <a:t>Your “Hello World” program</a:t>
            </a:r>
          </a:p>
          <a:p>
            <a:pPr lvl="1"/>
            <a:r>
              <a:rPr lang="en-US" sz="2400" dirty="0" smtClean="0"/>
              <a:t>We will start from modifying the code you have.</a:t>
            </a:r>
          </a:p>
          <a:p>
            <a:endParaRPr lang="en-US" sz="2800" dirty="0" smtClean="0"/>
          </a:p>
          <a:p>
            <a:r>
              <a:rPr lang="en-US" sz="2800" dirty="0" smtClean="0"/>
              <a:t>Project 1 will be announced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80355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ActionScript</a:t>
            </a:r>
            <a:r>
              <a:rPr lang="en-US" sz="2800" dirty="0"/>
              <a:t> references</a:t>
            </a:r>
            <a:br>
              <a:rPr lang="en-US" sz="2800" dirty="0"/>
            </a:br>
            <a:r>
              <a:rPr lang="en-US" sz="2800" u="sng" dirty="0">
                <a:solidFill>
                  <a:srgbClr val="8EB4E3"/>
                </a:solidFill>
              </a:rPr>
              <a:t>http://help.adobe.com/en_US/FlashPlatform/reference/actionscript/3/</a:t>
            </a:r>
            <a:r>
              <a:rPr lang="en-US" sz="2800" u="sng" dirty="0" smtClean="0">
                <a:solidFill>
                  <a:srgbClr val="8EB4E3"/>
                </a:solidFill>
              </a:rPr>
              <a:t>index.html</a:t>
            </a:r>
          </a:p>
          <a:p>
            <a:endParaRPr lang="en-US" sz="2800" dirty="0" smtClean="0"/>
          </a:p>
          <a:p>
            <a:r>
              <a:rPr lang="en-US" sz="2800" dirty="0" smtClean="0"/>
              <a:t>Tour </a:t>
            </a:r>
            <a:r>
              <a:rPr lang="en-US" sz="2800" dirty="0"/>
              <a:t>de Flex</a:t>
            </a:r>
            <a:br>
              <a:rPr lang="en-US" sz="2800" dirty="0"/>
            </a:br>
            <a:r>
              <a:rPr lang="en-US" sz="2800" u="sng" dirty="0">
                <a:solidFill>
                  <a:srgbClr val="8EB4E3"/>
                </a:solidFill>
              </a:rPr>
              <a:t>http://www.adobe.com/devnet/flex/</a:t>
            </a:r>
            <a:r>
              <a:rPr lang="en-US" sz="2800" u="sng" dirty="0" smtClean="0">
                <a:solidFill>
                  <a:srgbClr val="8EB4E3"/>
                </a:solidFill>
              </a:rPr>
              <a:t>tourdeflex.html</a:t>
            </a:r>
          </a:p>
          <a:p>
            <a:endParaRPr lang="en-US" sz="2800" u="sng" dirty="0">
              <a:solidFill>
                <a:srgbClr val="8EB4E3"/>
              </a:solidFill>
            </a:endParaRPr>
          </a:p>
          <a:p>
            <a:r>
              <a:rPr lang="en-US" sz="2800" dirty="0" smtClean="0"/>
              <a:t>Course Website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http://</a:t>
            </a:r>
            <a:r>
              <a:rPr lang="en-US" sz="2800" u="sng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www.krivers.net</a:t>
            </a:r>
            <a:r>
              <a:rPr lang="en-US" sz="2800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/pui-gui-13/</a:t>
            </a:r>
            <a:endParaRPr lang="en-US" sz="2800" u="sng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589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Instructor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Kelly Rivers</a:t>
            </a:r>
          </a:p>
          <a:p>
            <a:r>
              <a:rPr lang="en-US" sz="2800" dirty="0" smtClean="0">
                <a:hlinkClick r:id="rId2"/>
              </a:rPr>
              <a:t>krivers@andrew.cmu.edu</a:t>
            </a:r>
            <a:endParaRPr lang="en-US" sz="2800" dirty="0" smtClean="0"/>
          </a:p>
          <a:p>
            <a:r>
              <a:rPr lang="en-US" sz="2800" dirty="0" smtClean="0"/>
              <a:t>NSH </a:t>
            </a:r>
            <a:r>
              <a:rPr lang="en-US" sz="2800" strike="sngStrike" dirty="0" smtClean="0"/>
              <a:t>2602</a:t>
            </a:r>
            <a:r>
              <a:rPr lang="en-US" sz="2800" dirty="0" smtClean="0"/>
              <a:t> 2612</a:t>
            </a:r>
          </a:p>
          <a:p>
            <a:endParaRPr lang="en-US" sz="2800" dirty="0" smtClean="0"/>
          </a:p>
          <a:p>
            <a:r>
              <a:rPr lang="en-US" sz="2800" dirty="0" smtClean="0"/>
              <a:t>Office Hours</a:t>
            </a:r>
          </a:p>
          <a:p>
            <a:pPr lvl="1"/>
            <a:r>
              <a:rPr lang="en-US" sz="2400" dirty="0" smtClean="0"/>
              <a:t>Tuesday 4-5pm</a:t>
            </a:r>
          </a:p>
          <a:p>
            <a:pPr lvl="1"/>
            <a:r>
              <a:rPr lang="en-US" sz="2400" dirty="0" smtClean="0"/>
              <a:t>Thursday 11-12pm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54995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Coordinator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Anind</a:t>
            </a:r>
            <a:r>
              <a:rPr lang="en-US" sz="2800" dirty="0" smtClean="0"/>
              <a:t> </a:t>
            </a:r>
            <a:r>
              <a:rPr lang="en-US" sz="2800" dirty="0" err="1" smtClean="0"/>
              <a:t>Dey</a:t>
            </a:r>
            <a:endParaRPr lang="en-US" sz="2800" dirty="0" smtClean="0"/>
          </a:p>
          <a:p>
            <a:r>
              <a:rPr lang="en-US" sz="2800" u="sng" dirty="0" smtClean="0"/>
              <a:t>anind@cs.cmu.edu</a:t>
            </a:r>
          </a:p>
          <a:p>
            <a:endParaRPr lang="en-US" sz="2800" dirty="0" smtClean="0"/>
          </a:p>
          <a:p>
            <a:r>
              <a:rPr lang="en-US" sz="2800" dirty="0" smtClean="0"/>
              <a:t>Office Hours</a:t>
            </a:r>
          </a:p>
          <a:p>
            <a:pPr lvl="1"/>
            <a:r>
              <a:rPr lang="en-US" sz="2400" dirty="0"/>
              <a:t>B</a:t>
            </a:r>
            <a:r>
              <a:rPr lang="en-US" sz="2400" dirty="0" smtClean="0"/>
              <a:t>y appointment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5091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Introduce yourself!</a:t>
            </a:r>
          </a:p>
          <a:p>
            <a:pPr lvl="1"/>
            <a:r>
              <a:rPr lang="en-US" sz="2400" dirty="0" smtClean="0">
                <a:sym typeface="Wingdings"/>
              </a:rPr>
              <a:t>Name, year, major</a:t>
            </a:r>
            <a:endParaRPr lang="en-US" sz="2400" dirty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What do you hope to learn from the lab?</a:t>
            </a:r>
            <a:endParaRPr lang="en-US" sz="2400" dirty="0">
              <a:sym typeface="Wingdings"/>
            </a:endParaRP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7322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Basic lab info</a:t>
            </a:r>
          </a:p>
          <a:p>
            <a:r>
              <a:rPr lang="en-US" sz="2800" dirty="0" smtClean="0"/>
              <a:t>Adobe </a:t>
            </a:r>
            <a:r>
              <a:rPr lang="en-US" sz="2800" dirty="0"/>
              <a:t>flash/flex platform overview</a:t>
            </a:r>
          </a:p>
          <a:p>
            <a:r>
              <a:rPr lang="en-US" sz="2800" dirty="0" smtClean="0"/>
              <a:t>“Hello </a:t>
            </a:r>
            <a:r>
              <a:rPr lang="en-US" sz="2800" dirty="0"/>
              <a:t>world” </a:t>
            </a:r>
            <a:r>
              <a:rPr lang="en-US" sz="2800" dirty="0" smtClean="0"/>
              <a:t>walkthrough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684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platform: Flex 4.6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Platform for developing apps that run on:</a:t>
            </a:r>
          </a:p>
          <a:p>
            <a:pPr lvl="1"/>
            <a:r>
              <a:rPr lang="en-US" sz="2400" dirty="0" smtClean="0"/>
              <a:t>Desktop: Adobe AIR</a:t>
            </a:r>
          </a:p>
          <a:p>
            <a:pPr lvl="1"/>
            <a:r>
              <a:rPr lang="en-US" sz="2400" dirty="0" smtClean="0"/>
              <a:t>Web: Adobe Flash Player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6694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Flex?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Open </a:t>
            </a:r>
            <a:r>
              <a:rPr lang="en-US" sz="2800" dirty="0" smtClean="0"/>
              <a:t>source</a:t>
            </a:r>
          </a:p>
          <a:p>
            <a:r>
              <a:rPr lang="en-US" sz="2800" dirty="0" smtClean="0"/>
              <a:t>GUI builder</a:t>
            </a:r>
          </a:p>
          <a:p>
            <a:r>
              <a:rPr lang="en-US" sz="2800" dirty="0"/>
              <a:t>Great development </a:t>
            </a:r>
            <a:r>
              <a:rPr lang="en-US" sz="2800" dirty="0" smtClean="0"/>
              <a:t>tools</a:t>
            </a:r>
          </a:p>
          <a:p>
            <a:r>
              <a:rPr lang="en-US" sz="2800" dirty="0" smtClean="0"/>
              <a:t>Similar to HTML and </a:t>
            </a:r>
            <a:r>
              <a:rPr lang="en-US" sz="2800" dirty="0" err="1" smtClean="0"/>
              <a:t>javascript</a:t>
            </a:r>
            <a:endParaRPr lang="en-US" sz="2800" dirty="0" smtClean="0"/>
          </a:p>
          <a:p>
            <a:r>
              <a:rPr lang="en-US" sz="2800" dirty="0"/>
              <a:t>C</a:t>
            </a:r>
            <a:r>
              <a:rPr lang="en-US" sz="2800" dirty="0" smtClean="0"/>
              <a:t>ommon platform</a:t>
            </a:r>
          </a:p>
        </p:txBody>
      </p:sp>
    </p:spTree>
    <p:extLst>
      <p:ext uri="{BB962C8B-B14F-4D97-AF65-F5344CB8AC3E}">
        <p14:creationId xmlns:p14="http://schemas.microsoft.com/office/powerpoint/2010/main" val="3108164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 Flex?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Flash doesn’t run on all platforms</a:t>
            </a:r>
          </a:p>
          <a:p>
            <a:pPr lvl="1"/>
            <a:r>
              <a:rPr lang="en-US" sz="2400" dirty="0" err="1" smtClean="0"/>
              <a:t>iDevices</a:t>
            </a:r>
            <a:endParaRPr lang="en-US" sz="2400" dirty="0" smtClean="0"/>
          </a:p>
          <a:p>
            <a:r>
              <a:rPr lang="en-US" sz="2800" dirty="0" smtClean="0"/>
              <a:t>Flash builder is </a:t>
            </a:r>
            <a:r>
              <a:rPr lang="en-US" sz="2800" i="1" dirty="0" smtClean="0"/>
              <a:t>usually</a:t>
            </a:r>
            <a:r>
              <a:rPr lang="en-US" sz="2800" dirty="0" smtClean="0"/>
              <a:t> not free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55312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Flex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45689" cy="4525963"/>
          </a:xfrm>
        </p:spPr>
        <p:txBody>
          <a:bodyPr>
            <a:normAutofit/>
          </a:bodyPr>
          <a:lstStyle/>
          <a:p>
            <a:r>
              <a:rPr lang="en-US" sz="2800" dirty="0">
                <a:hlinkClick r:id="rId2"/>
              </a:rPr>
              <a:t>http://</a:t>
            </a:r>
            <a:r>
              <a:rPr lang="en-US" sz="2800" dirty="0" err="1">
                <a:hlinkClick r:id="rId2"/>
              </a:rPr>
              <a:t>www.adobe.com</a:t>
            </a:r>
            <a:r>
              <a:rPr lang="en-US" sz="2800" dirty="0">
                <a:hlinkClick r:id="rId2"/>
              </a:rPr>
              <a:t>/</a:t>
            </a:r>
            <a:r>
              <a:rPr lang="en-US" sz="2800" dirty="0" err="1">
                <a:hlinkClick r:id="rId2"/>
              </a:rPr>
              <a:t>devnet</a:t>
            </a:r>
            <a:r>
              <a:rPr lang="en-US" sz="2800" dirty="0">
                <a:hlinkClick r:id="rId2"/>
              </a:rPr>
              <a:t>/flex/</a:t>
            </a:r>
            <a:r>
              <a:rPr lang="en-US" sz="2800" dirty="0" err="1">
                <a:hlinkClick r:id="rId2"/>
              </a:rPr>
              <a:t>samples.edu.html</a:t>
            </a:r>
            <a:endParaRPr lang="en-US" sz="2800" dirty="0"/>
          </a:p>
        </p:txBody>
      </p:sp>
      <p:pic>
        <p:nvPicPr>
          <p:cNvPr id="4" name="Picture 3" descr="Screen Shot 2012-08-06 at 11.36.0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8" y="2541368"/>
            <a:ext cx="8319501" cy="3477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233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32240</TotalTime>
  <Words>387</Words>
  <Application>Microsoft Macintosh PowerPoint</Application>
  <PresentationFormat>On-screen Show (4:3)</PresentationFormat>
  <Paragraphs>134</Paragraphs>
  <Slides>18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Black</vt:lpstr>
      <vt:lpstr>Lab 1: Introduction</vt:lpstr>
      <vt:lpstr>Lab Instructor</vt:lpstr>
      <vt:lpstr>Lab Coordinator</vt:lpstr>
      <vt:lpstr>Introduction</vt:lpstr>
      <vt:lpstr>Lab 1</vt:lpstr>
      <vt:lpstr>Our platform: Flex 4.6</vt:lpstr>
      <vt:lpstr>Why Flex?</vt:lpstr>
      <vt:lpstr>Why not Flex?</vt:lpstr>
      <vt:lpstr>Sample Flex applications</vt:lpstr>
      <vt:lpstr>PowerPoint Presentation</vt:lpstr>
      <vt:lpstr>PowerPoint Presentation</vt:lpstr>
      <vt:lpstr>Flex framework</vt:lpstr>
      <vt:lpstr>PowerPoint Presentation</vt:lpstr>
      <vt:lpstr>PowerPoint Presentation</vt:lpstr>
      <vt:lpstr>PowerPoint Presentation</vt:lpstr>
      <vt:lpstr>Let’s write “Hello World”</vt:lpstr>
      <vt:lpstr>Next week</vt:lpstr>
      <vt:lpstr>Resources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1: Introduction</dc:title>
  <dc:creator>Kerry Chang</dc:creator>
  <cp:lastModifiedBy>Kelly Rivers</cp:lastModifiedBy>
  <cp:revision>131</cp:revision>
  <dcterms:created xsi:type="dcterms:W3CDTF">2012-08-02T22:06:06Z</dcterms:created>
  <dcterms:modified xsi:type="dcterms:W3CDTF">2013-08-29T15:53:37Z</dcterms:modified>
</cp:coreProperties>
</file>