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200"/>
    <a:srgbClr val="2C7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3" autoAdjust="0"/>
    <p:restoredTop sz="93415" autoAdjust="0"/>
  </p:normalViewPr>
  <p:slideViewPr>
    <p:cSldViewPr snapToGrid="0" snapToObjects="1">
      <p:cViewPr>
        <p:scale>
          <a:sx n="100" d="100"/>
          <a:sy n="100" d="100"/>
        </p:scale>
        <p:origin x="-37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9A09C-0E93-D847-96F0-FB82B8E4C6CD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97928-1913-9948-A641-4BB55543F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11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75B59-4DBD-A544-B1EE-22B850B46FAB}" type="datetimeFigureOut">
              <a:rPr lang="en-US" smtClean="0"/>
              <a:t>10/29/13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EE68-5342-7347-B451-30BB11D6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</a:t>
            </a:r>
            <a:r>
              <a:rPr lang="en-US" dirty="0" smtClean="0"/>
              <a:t>10: Images and Skinning, Sound and Assets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User Interface Lab: GUI Lab</a:t>
            </a:r>
          </a:p>
          <a:p>
            <a:r>
              <a:rPr lang="en-US" sz="2400" dirty="0" smtClean="0"/>
              <a:t>Oct.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307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30 at 9.4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77"/>
            <a:ext cx="9144000" cy="4172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00677"/>
            <a:ext cx="9143999" cy="4172383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9529" y="762000"/>
            <a:ext cx="13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HGroup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00677"/>
            <a:ext cx="3615765" cy="2797794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58ED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127" y="762000"/>
            <a:ext cx="2623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BorderContainer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706" y="1479174"/>
            <a:ext cx="3451412" cy="2644589"/>
          </a:xfrm>
          <a:prstGeom prst="rect">
            <a:avLst/>
          </a:prstGeom>
          <a:noFill/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53911" y="4108825"/>
            <a:ext cx="162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TileGroup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layout</a:t>
            </a:r>
            <a:endParaRPr lang="en-US" dirty="0"/>
          </a:p>
        </p:txBody>
      </p:sp>
      <p:pic>
        <p:nvPicPr>
          <p:cNvPr id="4" name="Picture 3" descr="Screen Shot 2012-10-30 at 10.4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96994"/>
            <a:ext cx="9185163" cy="326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images in MXML</a:t>
            </a:r>
            <a:endParaRPr lang="en-US" dirty="0"/>
          </a:p>
        </p:txBody>
      </p:sp>
      <p:pic>
        <p:nvPicPr>
          <p:cNvPr id="5" name="Picture 4" descr="Screen Shot 2012-10-30 at 10.54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4874"/>
            <a:ext cx="9135290" cy="280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45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gaps between the images</a:t>
            </a:r>
            <a:endParaRPr lang="en-US" dirty="0"/>
          </a:p>
        </p:txBody>
      </p:sp>
      <p:pic>
        <p:nvPicPr>
          <p:cNvPr id="3" name="Picture 2" descr="Screen Shot 2012-10-30 at 10.5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8" y="2772706"/>
            <a:ext cx="9160058" cy="138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source to </a:t>
            </a:r>
            <a:r>
              <a:rPr lang="en-US" dirty="0" err="1" smtClean="0"/>
              <a:t>big_photo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Big_photo</a:t>
            </a:r>
            <a:r>
              <a:rPr lang="en-US" sz="2800" dirty="0" smtClean="0"/>
              <a:t> should be the photo that is clicked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Give click event handlers to all small images</a:t>
            </a:r>
          </a:p>
          <a:p>
            <a:pPr lvl="1"/>
            <a:r>
              <a:rPr lang="en-US" sz="2400" dirty="0" smtClean="0"/>
              <a:t>Pass the image in as a parameter</a:t>
            </a:r>
          </a:p>
          <a:p>
            <a:endParaRPr lang="en-US" sz="2800" dirty="0" smtClean="0"/>
          </a:p>
          <a:p>
            <a:r>
              <a:rPr lang="en-US" sz="2800" dirty="0" smtClean="0"/>
              <a:t>In the event handler, set </a:t>
            </a:r>
            <a:r>
              <a:rPr lang="en-US" sz="2800" dirty="0" err="1" smtClean="0"/>
              <a:t>big_photo’s</a:t>
            </a:r>
            <a:r>
              <a:rPr lang="en-US" sz="2800" dirty="0" smtClean="0"/>
              <a:t> source to be the clicked image’s source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5764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can apply filters to a component to modify its visual appearance </a:t>
            </a:r>
          </a:p>
          <a:p>
            <a:endParaRPr lang="en-US" sz="2800" dirty="0"/>
          </a:p>
          <a:p>
            <a:r>
              <a:rPr lang="en-US" sz="2800" dirty="0" smtClean="0"/>
              <a:t>Common filters </a:t>
            </a:r>
            <a:r>
              <a:rPr lang="en-US" sz="2800" dirty="0"/>
              <a:t>are </a:t>
            </a:r>
            <a:r>
              <a:rPr lang="en-US" sz="2800" dirty="0" err="1"/>
              <a:t>DropShadowFilter</a:t>
            </a:r>
            <a:r>
              <a:rPr lang="en-US" sz="2800" dirty="0"/>
              <a:t>, </a:t>
            </a:r>
            <a:r>
              <a:rPr lang="en-US" sz="2800" dirty="0" err="1"/>
              <a:t>GlowFilter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r>
              <a:rPr lang="en-US" sz="2800" dirty="0" err="1" smtClean="0"/>
              <a:t>BlurFilter</a:t>
            </a:r>
            <a:r>
              <a:rPr lang="en-US" sz="2800" dirty="0" smtClean="0"/>
              <a:t>. </a:t>
            </a:r>
          </a:p>
          <a:p>
            <a:pPr lvl="1"/>
            <a:r>
              <a:rPr lang="en-US" sz="2400" dirty="0" smtClean="0"/>
              <a:t>Other filters are </a:t>
            </a:r>
            <a:r>
              <a:rPr lang="en-US" sz="2400" dirty="0"/>
              <a:t>in the </a:t>
            </a:r>
            <a:r>
              <a:rPr lang="en-US" sz="2400" dirty="0" err="1"/>
              <a:t>spark.filters</a:t>
            </a:r>
            <a:r>
              <a:rPr lang="en-US" sz="2400" dirty="0"/>
              <a:t>. </a:t>
            </a:r>
            <a:r>
              <a:rPr lang="en-US" sz="2400" dirty="0" smtClean="0"/>
              <a:t>Package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Filter can be apply directly to an object, or animated using </a:t>
            </a:r>
            <a:r>
              <a:rPr lang="en-US" sz="2800" dirty="0" err="1" smtClean="0"/>
              <a:t>AnimateFilter</a:t>
            </a:r>
            <a:r>
              <a:rPr lang="en-US" sz="2800" dirty="0" smtClean="0"/>
              <a:t>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076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5" name="Picture 4" descr="Screen Shot 2012-10-30 at 11.2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4873"/>
            <a:ext cx="9152177" cy="454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7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  <a:endParaRPr lang="en-US" dirty="0"/>
          </a:p>
        </p:txBody>
      </p:sp>
      <p:pic>
        <p:nvPicPr>
          <p:cNvPr id="3" name="Picture 2" descr="Screen Shot 2012-10-30 at 11.3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5639"/>
            <a:ext cx="9117693" cy="277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5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 Filters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&lt;</a:t>
            </a:r>
            <a:r>
              <a:rPr lang="en-US" sz="2800" dirty="0" err="1" smtClean="0"/>
              <a:t>s:AnimateFilter</a:t>
            </a:r>
            <a:r>
              <a:rPr lang="en-US" sz="2800" dirty="0" smtClean="0"/>
              <a:t>&gt;</a:t>
            </a:r>
          </a:p>
          <a:p>
            <a:pPr lvl="1"/>
            <a:r>
              <a:rPr lang="en-US" sz="2400" dirty="0" smtClean="0"/>
              <a:t>Similar to &lt;</a:t>
            </a:r>
            <a:r>
              <a:rPr lang="en-US" sz="2400" dirty="0" err="1" smtClean="0"/>
              <a:t>s:Animate</a:t>
            </a:r>
            <a:r>
              <a:rPr lang="en-US" sz="2400" dirty="0" smtClean="0"/>
              <a:t>&gt;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First, declare the animation in </a:t>
            </a:r>
            <a:r>
              <a:rPr lang="en-US" sz="2800" dirty="0" err="1" smtClean="0"/>
              <a:t>fx:Declarations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Then, play the animation </a:t>
            </a:r>
          </a:p>
          <a:p>
            <a:endParaRPr lang="en-US" sz="2800" dirty="0"/>
          </a:p>
        </p:txBody>
      </p:sp>
      <p:pic>
        <p:nvPicPr>
          <p:cNvPr id="5" name="Picture 4" descr="Screen Shot 2012-10-30 at 11.4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455"/>
            <a:ext cx="9144000" cy="785910"/>
          </a:xfrm>
          <a:prstGeom prst="rect">
            <a:avLst/>
          </a:prstGeom>
        </p:spPr>
      </p:pic>
      <p:pic>
        <p:nvPicPr>
          <p:cNvPr id="6" name="Picture 5" descr="Screen Shot 2012-10-30 at 11.49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59" y="5157180"/>
            <a:ext cx="6161741" cy="9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Declare sound effect in </a:t>
            </a:r>
            <a:r>
              <a:rPr lang="en-US" sz="2800" dirty="0" err="1" smtClean="0"/>
              <a:t>fx:Declaration</a:t>
            </a:r>
            <a:endParaRPr lang="en-US" sz="2400" dirty="0" smtClean="0"/>
          </a:p>
          <a:p>
            <a:r>
              <a:rPr lang="en-US" sz="2800" dirty="0" smtClean="0"/>
              <a:t>Play the sound effect using </a:t>
            </a:r>
            <a:r>
              <a:rPr lang="en-US" sz="2800" i="1" dirty="0" err="1" smtClean="0"/>
              <a:t>id.play</a:t>
            </a:r>
            <a:r>
              <a:rPr lang="en-US" sz="2800" i="1" dirty="0" smtClean="0"/>
              <a:t>([</a:t>
            </a:r>
            <a:r>
              <a:rPr lang="en-US" sz="28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this</a:t>
            </a:r>
            <a:r>
              <a:rPr lang="en-US" sz="2800" i="1" dirty="0" smtClean="0"/>
              <a:t>])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65350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10 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are going to create a very simple photo browser</a:t>
            </a:r>
          </a:p>
          <a:p>
            <a:pPr lvl="1"/>
            <a:r>
              <a:rPr lang="en-US" sz="2400" dirty="0" smtClean="0"/>
              <a:t>Your final project can’t just be like this…</a:t>
            </a:r>
          </a:p>
        </p:txBody>
      </p:sp>
      <p:pic>
        <p:nvPicPr>
          <p:cNvPr id="4" name="Picture 3" descr="Screen Shot 2012-10-30 at 9.4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35" y="2954559"/>
            <a:ext cx="6977529" cy="31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1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88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59667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Flex has many built-in UI components</a:t>
            </a:r>
          </a:p>
          <a:p>
            <a:pPr lvl="1"/>
            <a:r>
              <a:rPr lang="en-US" sz="2400" dirty="0" smtClean="0"/>
              <a:t>Button, slider, check box, text input…</a:t>
            </a:r>
          </a:p>
          <a:p>
            <a:pPr lvl="1"/>
            <a:r>
              <a:rPr lang="en-US" sz="2400" dirty="0" smtClean="0"/>
              <a:t>Reusing the components can save developers much time and effort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behavior </a:t>
            </a:r>
            <a:r>
              <a:rPr lang="en-US" sz="2800" dirty="0" smtClean="0"/>
              <a:t>of the components is the same across apps, but their </a:t>
            </a:r>
            <a:r>
              <a:rPr lang="en-US" sz="2800" dirty="0" smtClean="0">
                <a:solidFill>
                  <a:srgbClr val="FAC090"/>
                </a:solidFill>
              </a:rPr>
              <a:t>appearance</a:t>
            </a:r>
            <a:r>
              <a:rPr lang="en-US" sz="2800" dirty="0" smtClean="0"/>
              <a:t> can be very different</a:t>
            </a:r>
            <a:endParaRPr lang="en-US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2400" dirty="0" smtClean="0"/>
          </a:p>
        </p:txBody>
      </p:sp>
      <p:pic>
        <p:nvPicPr>
          <p:cNvPr id="4" name="Picture 3" descr="Screen Shot 2012-11-05 at 12.5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79" y="0"/>
            <a:ext cx="2907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6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596675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appearance of a component is decided by its default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skin </a:t>
            </a:r>
            <a:r>
              <a:rPr lang="en-US" sz="2800" dirty="0" smtClean="0"/>
              <a:t>file</a:t>
            </a:r>
          </a:p>
          <a:p>
            <a:pPr lvl="1"/>
            <a:r>
              <a:rPr lang="en-US" sz="2400" dirty="0" smtClean="0"/>
              <a:t>Behavior is defined in a separate file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We can customize the appearance by having our own skin file! </a:t>
            </a:r>
          </a:p>
        </p:txBody>
      </p:sp>
      <p:pic>
        <p:nvPicPr>
          <p:cNvPr id="4" name="Picture 3" descr="Screen Shot 2012-11-05 at 12.50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79" y="0"/>
            <a:ext cx="29070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63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06261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Skin files are in MXML</a:t>
            </a:r>
          </a:p>
          <a:p>
            <a:endParaRPr lang="en-US" sz="2800" dirty="0"/>
          </a:p>
          <a:p>
            <a:r>
              <a:rPr lang="en-US" sz="2800" dirty="0" smtClean="0"/>
              <a:t>All default skin files are stored in </a:t>
            </a:r>
            <a:r>
              <a:rPr lang="en-US" sz="2800" i="1" dirty="0" smtClean="0"/>
              <a:t>[your Flash Builder directory] -</a:t>
            </a:r>
            <a:r>
              <a:rPr lang="en-US" sz="2800" i="1" dirty="0"/>
              <a:t>&gt; </a:t>
            </a:r>
            <a:r>
              <a:rPr lang="en-US" sz="2800" i="1" dirty="0" err="1" smtClean="0"/>
              <a:t>sdks</a:t>
            </a:r>
            <a:r>
              <a:rPr lang="en-US" sz="2800" i="1" dirty="0" smtClean="0"/>
              <a:t> -&gt; 4.6.0 -&gt; frameworks -&gt; projects -&gt; spark -&gt; </a:t>
            </a:r>
            <a:r>
              <a:rPr lang="en-US" sz="2800" i="1" dirty="0" err="1" smtClean="0"/>
              <a:t>src</a:t>
            </a:r>
            <a:r>
              <a:rPr lang="en-US" sz="2800" i="1" dirty="0" smtClean="0"/>
              <a:t> -&gt; spark -&gt; skins -&gt; spark</a:t>
            </a:r>
          </a:p>
          <a:p>
            <a:endParaRPr lang="en-US" sz="2800" i="1" dirty="0"/>
          </a:p>
          <a:p>
            <a:r>
              <a:rPr lang="en-US" sz="2800" dirty="0" smtClean="0"/>
              <a:t>We’ll create our customize skin file by modifying the default skin</a:t>
            </a:r>
          </a:p>
          <a:p>
            <a:pPr lvl="1"/>
            <a:r>
              <a:rPr lang="en-US" sz="2400" dirty="0" smtClean="0"/>
              <a:t>Flash Builder makes this easier</a:t>
            </a:r>
          </a:p>
          <a:p>
            <a:endParaRPr lang="en-US" sz="2800" i="1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0372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11 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8019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a new Flex Project “Lab11ICP”</a:t>
            </a:r>
          </a:p>
          <a:p>
            <a:endParaRPr lang="en-US" sz="2800" dirty="0"/>
          </a:p>
          <a:p>
            <a:r>
              <a:rPr lang="en-US" sz="2800" dirty="0" smtClean="0"/>
              <a:t>Drag a </a:t>
            </a:r>
            <a:r>
              <a:rPr lang="en-US" sz="2800" dirty="0" err="1" smtClean="0"/>
              <a:t>VSlider</a:t>
            </a:r>
            <a:r>
              <a:rPr lang="en-US" sz="2800" dirty="0" smtClean="0"/>
              <a:t> in</a:t>
            </a:r>
          </a:p>
          <a:p>
            <a:endParaRPr lang="en-US" sz="2800" dirty="0"/>
          </a:p>
          <a:p>
            <a:r>
              <a:rPr lang="en-US" sz="2800" dirty="0" smtClean="0"/>
              <a:t>Make it bigger so we can see the details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400" dirty="0" smtClean="0"/>
          </a:p>
        </p:txBody>
      </p:sp>
      <p:pic>
        <p:nvPicPr>
          <p:cNvPr id="5" name="Picture 4" descr="Screen Shot 2012-11-05 at 1.43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390" y="1600200"/>
            <a:ext cx="3337661" cy="41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6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a new skin to the slider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Using the “</a:t>
            </a:r>
            <a:r>
              <a:rPr lang="en-US" sz="2800" dirty="0" err="1" smtClean="0"/>
              <a:t>skinClass</a:t>
            </a:r>
            <a:r>
              <a:rPr lang="en-US" sz="2800" dirty="0" smtClean="0"/>
              <a:t>” attribute</a:t>
            </a:r>
            <a:endParaRPr lang="en-US" sz="2800" dirty="0"/>
          </a:p>
          <a:p>
            <a:r>
              <a:rPr lang="en-US" sz="2800" dirty="0" smtClean="0"/>
              <a:t>Choose “Create skin” from the menu</a:t>
            </a:r>
            <a:endParaRPr lang="en-US" sz="2800" dirty="0"/>
          </a:p>
        </p:txBody>
      </p:sp>
      <p:pic>
        <p:nvPicPr>
          <p:cNvPr id="4" name="Picture 3" descr="Screen Shot 2012-11-05 at 1.58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98" y="2929372"/>
            <a:ext cx="5234389" cy="30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6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00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5"/>
            <a:ext cx="9144000" cy="66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57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the skin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986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you tell from the skin file, what does a built-in slider consist of?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 descr="Screen Shot 2012-11-05 at 2.15.2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9348" r="90292" b="61408"/>
          <a:stretch/>
        </p:blipFill>
        <p:spPr>
          <a:xfrm>
            <a:off x="6547061" y="1600200"/>
            <a:ext cx="1763144" cy="47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65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1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4"/>
            <a:ext cx="9144000" cy="6625222"/>
          </a:xfrm>
          <a:prstGeom prst="rect">
            <a:avLst/>
          </a:prstGeom>
        </p:spPr>
      </p:pic>
      <p:pic>
        <p:nvPicPr>
          <p:cNvPr id="7" name="Picture 6" descr="Screen Shot 2012-11-05 at 2.15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9348" r="90292" b="61408"/>
          <a:stretch/>
        </p:blipFill>
        <p:spPr>
          <a:xfrm>
            <a:off x="7348489" y="690422"/>
            <a:ext cx="1795511" cy="486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4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1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4"/>
            <a:ext cx="9144000" cy="6625222"/>
          </a:xfrm>
          <a:prstGeom prst="rect">
            <a:avLst/>
          </a:prstGeom>
        </p:spPr>
      </p:pic>
      <p:pic>
        <p:nvPicPr>
          <p:cNvPr id="7" name="Picture 6" descr="Screen Shot 2012-11-05 at 2.15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9348" r="90292" b="61408"/>
          <a:stretch/>
        </p:blipFill>
        <p:spPr>
          <a:xfrm>
            <a:off x="7348489" y="690422"/>
            <a:ext cx="1795511" cy="48675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889" y="579462"/>
            <a:ext cx="6732007" cy="3316498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63613" y="2782927"/>
            <a:ext cx="776770" cy="533572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7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10 ICP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9976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a Lab10ICP</a:t>
            </a:r>
          </a:p>
          <a:p>
            <a:r>
              <a:rPr lang="en-US" sz="2800" dirty="0" smtClean="0"/>
              <a:t>Download Lab10_resources.zip from Blackboard</a:t>
            </a:r>
          </a:p>
          <a:p>
            <a:endParaRPr lang="en-US" sz="2800" dirty="0"/>
          </a:p>
          <a:p>
            <a:r>
              <a:rPr lang="en-US" sz="2800" dirty="0" smtClean="0"/>
              <a:t>Create a new folder named “assets” under “</a:t>
            </a:r>
            <a:r>
              <a:rPr lang="en-US" sz="2800" dirty="0" err="1" smtClean="0"/>
              <a:t>src</a:t>
            </a:r>
            <a:r>
              <a:rPr lang="en-US" sz="2800" dirty="0" smtClean="0"/>
              <a:t>”</a:t>
            </a:r>
          </a:p>
          <a:p>
            <a:r>
              <a:rPr lang="en-US" sz="2800" dirty="0" smtClean="0"/>
              <a:t>Drag the resource files into “assets”</a:t>
            </a:r>
          </a:p>
        </p:txBody>
      </p:sp>
      <p:pic>
        <p:nvPicPr>
          <p:cNvPr id="5" name="Picture 4" descr="Screen Shot 2012-10-30 at 10.0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729" y="2021168"/>
            <a:ext cx="3106071" cy="320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231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1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4"/>
            <a:ext cx="9144000" cy="6625222"/>
          </a:xfrm>
          <a:prstGeom prst="rect">
            <a:avLst/>
          </a:prstGeom>
        </p:spPr>
      </p:pic>
      <p:pic>
        <p:nvPicPr>
          <p:cNvPr id="7" name="Picture 6" descr="Screen Shot 2012-11-05 at 2.15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9348" r="90292" b="61408"/>
          <a:stretch/>
        </p:blipFill>
        <p:spPr>
          <a:xfrm>
            <a:off x="7348489" y="690422"/>
            <a:ext cx="1795511" cy="48675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636" y="4734332"/>
            <a:ext cx="7249853" cy="641107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55371" y="1217145"/>
            <a:ext cx="345231" cy="3652806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66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1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4"/>
            <a:ext cx="9144000" cy="6625222"/>
          </a:xfrm>
          <a:prstGeom prst="rect">
            <a:avLst/>
          </a:prstGeom>
        </p:spPr>
      </p:pic>
      <p:pic>
        <p:nvPicPr>
          <p:cNvPr id="7" name="Picture 6" descr="Screen Shot 2012-11-05 at 2.15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9348" r="90292" b="61408"/>
          <a:stretch/>
        </p:blipFill>
        <p:spPr>
          <a:xfrm>
            <a:off x="7348489" y="690422"/>
            <a:ext cx="1795511" cy="48675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86" y="5942573"/>
            <a:ext cx="7249853" cy="641107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55371" y="2823337"/>
            <a:ext cx="345231" cy="394529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9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</a:t>
            </a:r>
            <a:r>
              <a:rPr lang="en-US" dirty="0" err="1" smtClean="0"/>
              <a:t>dataTip</a:t>
            </a:r>
            <a:r>
              <a:rPr lang="en-US" dirty="0" smtClean="0"/>
              <a:t> a custom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986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Make it color of the rectangle be </a:t>
            </a:r>
            <a:r>
              <a:rPr lang="en-US" sz="2800" dirty="0"/>
              <a:t>yellow (</a:t>
            </a:r>
            <a:r>
              <a:rPr lang="en-US" sz="2800" dirty="0" smtClean="0"/>
              <a:t>0xFFF46B) </a:t>
            </a:r>
          </a:p>
          <a:p>
            <a:endParaRPr lang="en-US" sz="2800" dirty="0"/>
          </a:p>
          <a:p>
            <a:r>
              <a:rPr lang="en-US" sz="2800" dirty="0" smtClean="0"/>
              <a:t>Make the text color be </a:t>
            </a:r>
            <a:r>
              <a:rPr lang="en-US" sz="2800" dirty="0"/>
              <a:t>gray (</a:t>
            </a:r>
            <a:r>
              <a:rPr lang="en-US" sz="2800" dirty="0" smtClean="0"/>
              <a:t>0x555555)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Now let’s take a look at the track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Screen Shot 2012-11-05 at 1.43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9"/>
          <a:stretch/>
        </p:blipFill>
        <p:spPr>
          <a:xfrm>
            <a:off x="6547062" y="1968725"/>
            <a:ext cx="1849452" cy="41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4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1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4"/>
            <a:ext cx="9144000" cy="6625222"/>
          </a:xfrm>
          <a:prstGeom prst="rect">
            <a:avLst/>
          </a:prstGeom>
        </p:spPr>
      </p:pic>
      <p:pic>
        <p:nvPicPr>
          <p:cNvPr id="7" name="Picture 6" descr="Screen Shot 2012-11-05 at 2.15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9348" r="90292" b="61408"/>
          <a:stretch/>
        </p:blipFill>
        <p:spPr>
          <a:xfrm>
            <a:off x="7348489" y="690422"/>
            <a:ext cx="1795511" cy="48675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636" y="4734332"/>
            <a:ext cx="7249853" cy="641107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55371" y="1217145"/>
            <a:ext cx="345231" cy="3652806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87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track a custom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986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Track is actually a button</a:t>
            </a:r>
          </a:p>
          <a:p>
            <a:endParaRPr lang="en-US" sz="2800" dirty="0"/>
          </a:p>
          <a:p>
            <a:r>
              <a:rPr lang="en-US" sz="2800" dirty="0" smtClean="0"/>
              <a:t>The appearance of track is defined in another skin file</a:t>
            </a:r>
          </a:p>
          <a:p>
            <a:pPr lvl="1"/>
            <a:r>
              <a:rPr lang="en-US" sz="2400" dirty="0" smtClean="0"/>
              <a:t>Create a custom skin file in the same way as before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Screen Shot 2012-11-05 at 1.43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9"/>
          <a:stretch/>
        </p:blipFill>
        <p:spPr>
          <a:xfrm>
            <a:off x="6547062" y="1968725"/>
            <a:ext cx="1849452" cy="41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11-05 at 3.3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2" y="0"/>
            <a:ext cx="8507480" cy="6757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91958" y="3883632"/>
            <a:ext cx="6300468" cy="517818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745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track a custom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986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Track is consist by multiple rectangles</a:t>
            </a:r>
          </a:p>
          <a:p>
            <a:pPr lvl="1"/>
            <a:r>
              <a:rPr lang="en-US" sz="2400" dirty="0" smtClean="0"/>
              <a:t>Try to read the comments to understand what each rectangle does</a:t>
            </a:r>
          </a:p>
          <a:p>
            <a:endParaRPr lang="en-US" sz="2800" dirty="0"/>
          </a:p>
          <a:p>
            <a:r>
              <a:rPr lang="en-US" sz="2800" dirty="0" smtClean="0"/>
              <a:t>We’ll create our own look</a:t>
            </a:r>
          </a:p>
          <a:p>
            <a:pPr lvl="1"/>
            <a:r>
              <a:rPr lang="en-US" sz="2400" dirty="0" smtClean="0"/>
              <a:t>If we are not sure what certain code does, leaving it there is better than deleting it…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Screen Shot 2012-11-05 at 1.43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9"/>
          <a:stretch/>
        </p:blipFill>
        <p:spPr>
          <a:xfrm>
            <a:off x="6547062" y="1968725"/>
            <a:ext cx="1849452" cy="41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52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3.4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872"/>
            <a:ext cx="9175049" cy="34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0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thumb a custom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9861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Create our own skin file as a copy of the default skin file in the same way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Screen Shot 2012-11-05 at 1.43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9"/>
          <a:stretch/>
        </p:blipFill>
        <p:spPr>
          <a:xfrm>
            <a:off x="6547062" y="1968725"/>
            <a:ext cx="1849452" cy="41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16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1-05 at 2.14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74"/>
            <a:ext cx="9144000" cy="6625222"/>
          </a:xfrm>
          <a:prstGeom prst="rect">
            <a:avLst/>
          </a:prstGeom>
        </p:spPr>
      </p:pic>
      <p:pic>
        <p:nvPicPr>
          <p:cNvPr id="7" name="Picture 6" descr="Screen Shot 2012-11-05 at 2.15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t="9348" r="90292" b="61408"/>
          <a:stretch/>
        </p:blipFill>
        <p:spPr>
          <a:xfrm>
            <a:off x="7348489" y="690422"/>
            <a:ext cx="1795511" cy="48675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986" y="5942573"/>
            <a:ext cx="7249853" cy="641107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755371" y="2823337"/>
            <a:ext cx="345231" cy="394529"/>
          </a:xfrm>
          <a:prstGeom prst="rect">
            <a:avLst/>
          </a:prstGeom>
          <a:noFill/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6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92918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Go to the design view, look at the widgets in the layout folder. What can we use? </a:t>
            </a:r>
          </a:p>
          <a:p>
            <a:endParaRPr lang="en-US" sz="2800" dirty="0"/>
          </a:p>
          <a:p>
            <a:r>
              <a:rPr lang="en-US" sz="2800" dirty="0" smtClean="0"/>
              <a:t>Go back to your UI design. Try to use a combination of layout widgets to construct your UI.</a:t>
            </a:r>
            <a:endParaRPr lang="en-US" sz="2800" dirty="0"/>
          </a:p>
        </p:txBody>
      </p:sp>
      <p:pic>
        <p:nvPicPr>
          <p:cNvPr id="5" name="Picture 4" descr="Screen Shot 2012-10-30 at 10.23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33" y="1417638"/>
            <a:ext cx="3319567" cy="511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32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Give thumb a custom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89861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The appearance of the default thumb changes based on its current state (over, down)</a:t>
            </a:r>
          </a:p>
          <a:p>
            <a:pPr lvl="1"/>
            <a:r>
              <a:rPr lang="en-US" sz="2400" dirty="0"/>
              <a:t>Transition is taken care of in somewhere else.</a:t>
            </a:r>
          </a:p>
          <a:p>
            <a:endParaRPr lang="en-US" sz="2800" dirty="0" smtClean="0"/>
          </a:p>
          <a:p>
            <a:r>
              <a:rPr lang="en-US" sz="2800" dirty="0" smtClean="0"/>
              <a:t>Again, we’ll create our own look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Screen Shot 2012-11-05 at 1.43.2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9"/>
          <a:stretch/>
        </p:blipFill>
        <p:spPr>
          <a:xfrm>
            <a:off x="6547062" y="1968725"/>
            <a:ext cx="1849452" cy="415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315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1-05 at 4.0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" y="1431618"/>
            <a:ext cx="9142432" cy="36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24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Fill the track background with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51643" cy="4525963"/>
          </a:xfrm>
        </p:spPr>
        <p:txBody>
          <a:bodyPr>
            <a:normAutofit/>
          </a:bodyPr>
          <a:lstStyle/>
          <a:p>
            <a:r>
              <a:rPr lang="en-US" sz="2800" dirty="0"/>
              <a:t>Use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&lt;</a:t>
            </a:r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s:BitmapFill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source=“@Embed(‘</a:t>
            </a:r>
            <a:r>
              <a:rPr lang="en-US" sz="28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path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’)” /&gt; </a:t>
            </a:r>
            <a:r>
              <a:rPr lang="en-US" sz="2800" dirty="0" smtClean="0"/>
              <a:t>inside &lt;</a:t>
            </a:r>
            <a:r>
              <a:rPr lang="en-US" sz="2800" dirty="0" err="1" smtClean="0"/>
              <a:t>s:fill</a:t>
            </a:r>
            <a:r>
              <a:rPr lang="en-US" sz="2800" dirty="0" smtClean="0"/>
              <a:t>&gt;</a:t>
            </a:r>
          </a:p>
          <a:p>
            <a:pPr lvl="1"/>
            <a:r>
              <a:rPr lang="en-US" sz="2400" dirty="0" smtClean="0"/>
              <a:t>Use the </a:t>
            </a:r>
            <a:r>
              <a:rPr lang="en-US" sz="2400" dirty="0" err="1" smtClean="0"/>
              <a:t>fillMode</a:t>
            </a:r>
            <a:r>
              <a:rPr lang="en-US" sz="2400" dirty="0" smtClean="0"/>
              <a:t> attribute based on your needs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39956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closer look at the skin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&lt;</a:t>
            </a:r>
            <a:r>
              <a:rPr lang="en-US" sz="2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s:SparkSkin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&gt; </a:t>
            </a:r>
            <a:r>
              <a:rPr lang="en-US" sz="2800" dirty="0" smtClean="0"/>
              <a:t>is the root element for a skin file</a:t>
            </a:r>
          </a:p>
          <a:p>
            <a:r>
              <a:rPr lang="en-US" sz="2800" dirty="0" smtClean="0"/>
              <a:t>In &lt;</a:t>
            </a:r>
            <a:r>
              <a:rPr lang="en-US" sz="2800" dirty="0" err="1" smtClean="0"/>
              <a:t>fx:Metadata</a:t>
            </a:r>
            <a:r>
              <a:rPr lang="en-US" sz="2800" dirty="0" smtClean="0"/>
              <a:t>&gt;, </a:t>
            </a:r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hostComponent</a:t>
            </a:r>
            <a:r>
              <a:rPr lang="en-US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refers </a:t>
            </a:r>
            <a:r>
              <a:rPr lang="en-US" sz="2800" dirty="0">
                <a:solidFill>
                  <a:srgbClr val="FFFFFF"/>
                </a:solidFill>
              </a:rPr>
              <a:t>to the Spark component/container </a:t>
            </a:r>
            <a:r>
              <a:rPr lang="en-US" sz="2800" dirty="0" smtClean="0">
                <a:solidFill>
                  <a:srgbClr val="FFFFFF"/>
                </a:solidFill>
              </a:rPr>
              <a:t>you </a:t>
            </a:r>
            <a:r>
              <a:rPr lang="en-US" sz="2800" dirty="0">
                <a:solidFill>
                  <a:srgbClr val="FFFFFF"/>
                </a:solidFill>
              </a:rPr>
              <a:t>want to </a:t>
            </a:r>
            <a:r>
              <a:rPr lang="en-US" sz="2800" dirty="0" smtClean="0">
                <a:solidFill>
                  <a:srgbClr val="FFFFFF"/>
                </a:solidFill>
              </a:rPr>
              <a:t>skin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 smtClean="0"/>
              <a:t>Some </a:t>
            </a:r>
            <a:r>
              <a:rPr lang="en-US" sz="2800" dirty="0" err="1" smtClean="0"/>
              <a:t>actionscript</a:t>
            </a:r>
            <a:r>
              <a:rPr lang="en-US" sz="2800" dirty="0" smtClean="0"/>
              <a:t> styling inside 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&lt;</a:t>
            </a:r>
            <a:r>
              <a:rPr lang="en-US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fx:Script</a:t>
            </a: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fb:purpose</a:t>
            </a:r>
            <a:r>
              <a:rPr lang="en-US" sz="2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="styling"</a:t>
            </a:r>
            <a:r>
              <a:rPr lang="en-US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&gt; </a:t>
            </a:r>
            <a:r>
              <a:rPr lang="en-US" sz="2800" dirty="0" smtClean="0"/>
              <a:t>tag</a:t>
            </a:r>
          </a:p>
          <a:p>
            <a:pPr lvl="1"/>
            <a:r>
              <a:rPr lang="en-US" sz="2400" dirty="0" smtClean="0"/>
              <a:t>You usually don’t need to touch 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905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2-10-30 at 9.4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77"/>
            <a:ext cx="9144000" cy="417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2-10-30 at 9.4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77"/>
            <a:ext cx="9144000" cy="41723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00677"/>
            <a:ext cx="3600824" cy="2812735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00824" y="1400677"/>
            <a:ext cx="5543176" cy="4172383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37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30 at 9.4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77"/>
            <a:ext cx="9144000" cy="4172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00677"/>
            <a:ext cx="9143999" cy="4172383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9529" y="762000"/>
            <a:ext cx="13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HGroup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7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30 at 9.4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77"/>
            <a:ext cx="9144000" cy="4172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00677"/>
            <a:ext cx="9143999" cy="4172383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9529" y="762000"/>
            <a:ext cx="13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HGroup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400677"/>
            <a:ext cx="3600824" cy="2812735"/>
          </a:xfrm>
          <a:prstGeom prst="rect">
            <a:avLst/>
          </a:prstGeom>
          <a:noFill/>
          <a:ln w="5715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10-30 at 9.48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677"/>
            <a:ext cx="9144000" cy="4172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00677"/>
            <a:ext cx="9143999" cy="4172383"/>
          </a:xfrm>
          <a:prstGeom prst="rect">
            <a:avLst/>
          </a:prstGeom>
          <a:noFill/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9529" y="762000"/>
            <a:ext cx="1326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HGroup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00677"/>
            <a:ext cx="3615765" cy="2797794"/>
          </a:xfrm>
          <a:prstGeom prst="rect">
            <a:avLst/>
          </a:prstGeom>
          <a:noFill/>
          <a:ln w="5715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58ED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127" y="762000"/>
            <a:ext cx="2623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BorderContainer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12718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39930</TotalTime>
  <Words>732</Words>
  <Application>Microsoft Macintosh PowerPoint</Application>
  <PresentationFormat>On-screen Show (4:3)</PresentationFormat>
  <Paragraphs>157</Paragraphs>
  <Slides>43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Black</vt:lpstr>
      <vt:lpstr>Lab 10: Images and Skinning, Sound and Assets</vt:lpstr>
      <vt:lpstr>Lab 10 ICP</vt:lpstr>
      <vt:lpstr>Lab 10 ICP</vt:lpstr>
      <vt:lpstr>Create the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the layout</vt:lpstr>
      <vt:lpstr>Use images in MXML</vt:lpstr>
      <vt:lpstr>Adding gaps between the images</vt:lpstr>
      <vt:lpstr>Assign source to big_photo</vt:lpstr>
      <vt:lpstr>Filters</vt:lpstr>
      <vt:lpstr>Filters</vt:lpstr>
      <vt:lpstr>Filters</vt:lpstr>
      <vt:lpstr>Animate Filters</vt:lpstr>
      <vt:lpstr>Sound</vt:lpstr>
      <vt:lpstr>PowerPoint Presentation</vt:lpstr>
      <vt:lpstr>Skinning</vt:lpstr>
      <vt:lpstr>Skinning</vt:lpstr>
      <vt:lpstr>Skinning</vt:lpstr>
      <vt:lpstr>Lab 11 ICP</vt:lpstr>
      <vt:lpstr>Assign a new skin to the slider</vt:lpstr>
      <vt:lpstr>PowerPoint Presentation</vt:lpstr>
      <vt:lpstr>Look at the skin file</vt:lpstr>
      <vt:lpstr>PowerPoint Presentation</vt:lpstr>
      <vt:lpstr>PowerPoint Presentation</vt:lpstr>
      <vt:lpstr>PowerPoint Presentation</vt:lpstr>
      <vt:lpstr>PowerPoint Presentation</vt:lpstr>
      <vt:lpstr>Give dataTip a custom look</vt:lpstr>
      <vt:lpstr>PowerPoint Presentation</vt:lpstr>
      <vt:lpstr>Give track a custom look</vt:lpstr>
      <vt:lpstr>PowerPoint Presentation</vt:lpstr>
      <vt:lpstr>Give track a custom look</vt:lpstr>
      <vt:lpstr>PowerPoint Presentation</vt:lpstr>
      <vt:lpstr>Give thumb a custom look</vt:lpstr>
      <vt:lpstr>PowerPoint Presentation</vt:lpstr>
      <vt:lpstr>Give thumb a custom look</vt:lpstr>
      <vt:lpstr>PowerPoint Presentation</vt:lpstr>
      <vt:lpstr>Fill the track background with image</vt:lpstr>
      <vt:lpstr>Take a closer look at the skin file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1: Introduction</dc:title>
  <dc:creator>Kerry Chang</dc:creator>
  <cp:lastModifiedBy>Kelly Rivers</cp:lastModifiedBy>
  <cp:revision>1386</cp:revision>
  <dcterms:created xsi:type="dcterms:W3CDTF">2012-08-02T22:06:06Z</dcterms:created>
  <dcterms:modified xsi:type="dcterms:W3CDTF">2013-10-30T14:34:14Z</dcterms:modified>
</cp:coreProperties>
</file>