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8"/>
  </p:notesMasterIdLst>
  <p:sldIdLst>
    <p:sldId id="256" r:id="rId2"/>
    <p:sldId id="278" r:id="rId3"/>
    <p:sldId id="257" r:id="rId4"/>
    <p:sldId id="259" r:id="rId5"/>
    <p:sldId id="260" r:id="rId6"/>
    <p:sldId id="261" r:id="rId7"/>
    <p:sldId id="277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200"/>
    <a:srgbClr val="2C71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63" autoAdjust="0"/>
    <p:restoredTop sz="93415" autoAdjust="0"/>
  </p:normalViewPr>
  <p:slideViewPr>
    <p:cSldViewPr snapToGrid="0" snapToObjects="1">
      <p:cViewPr>
        <p:scale>
          <a:sx n="75" d="100"/>
          <a:sy n="75" d="100"/>
        </p:scale>
        <p:origin x="-1096" y="-4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9A09C-0E93-D847-96F0-FB82B8E4C6CD}" type="datetimeFigureOut">
              <a:rPr lang="en-US" smtClean="0"/>
              <a:t>11/6/13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97928-1913-9948-A641-4BB55543F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811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11/6/13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11/6/13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11/6/13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11/6/13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11/6/13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11/6/13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11/6/13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11/6/13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11/6/13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11/6/13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11/6/13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75B59-4DBD-A544-B1EE-22B850B46FAB}" type="datetimeFigureOut">
              <a:rPr lang="en-US" smtClean="0"/>
              <a:t>11/6/13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Lab 11: Animation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User Interface Lab: GUI Lab</a:t>
            </a:r>
          </a:p>
          <a:p>
            <a:r>
              <a:rPr lang="en-US" sz="2400" dirty="0" smtClean="0"/>
              <a:t>Nov. 6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2013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307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Step 3: </a:t>
            </a:r>
            <a:r>
              <a:rPr lang="en-US" dirty="0">
                <a:solidFill>
                  <a:srgbClr val="FFFFFF"/>
                </a:solidFill>
              </a:rPr>
              <a:t>Declare if </a:t>
            </a:r>
            <a:r>
              <a:rPr lang="en-US" dirty="0" smtClean="0">
                <a:solidFill>
                  <a:srgbClr val="FFFFFF"/>
                </a:solidFill>
              </a:rPr>
              <a:t>these </a:t>
            </a:r>
            <a:r>
              <a:rPr lang="en-US" dirty="0">
                <a:solidFill>
                  <a:srgbClr val="FFFFFF"/>
                </a:solidFill>
              </a:rPr>
              <a:t>effects 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 smtClean="0">
                <a:solidFill>
                  <a:srgbClr val="FFFFFF"/>
                </a:solidFill>
              </a:rPr>
              <a:t>are sequential </a:t>
            </a:r>
            <a:r>
              <a:rPr lang="en-US" dirty="0">
                <a:solidFill>
                  <a:srgbClr val="FFFFFF"/>
                </a:solidFill>
              </a:rPr>
              <a:t>or </a:t>
            </a:r>
            <a:r>
              <a:rPr lang="en-US" dirty="0" smtClean="0">
                <a:solidFill>
                  <a:srgbClr val="FFFFFF"/>
                </a:solidFill>
              </a:rPr>
              <a:t>parallel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If there are multiple effects, use  &lt;</a:t>
            </a:r>
            <a:r>
              <a:rPr lang="en-US" sz="2800" dirty="0" err="1" smtClean="0"/>
              <a:t>s:Sequence</a:t>
            </a:r>
            <a:r>
              <a:rPr lang="en-US" sz="2800" dirty="0" smtClean="0"/>
              <a:t>&gt; or &lt;</a:t>
            </a:r>
            <a:r>
              <a:rPr lang="en-US" sz="2800" dirty="0" err="1" smtClean="0"/>
              <a:t>s:Parallel</a:t>
            </a:r>
            <a:r>
              <a:rPr lang="en-US" sz="2800" dirty="0" smtClean="0"/>
              <a:t>&gt; to wrap the effects</a:t>
            </a:r>
            <a:endParaRPr lang="en-US" sz="2400" dirty="0" smtClean="0"/>
          </a:p>
        </p:txBody>
      </p:sp>
      <p:pic>
        <p:nvPicPr>
          <p:cNvPr id="4" name="Picture 3" descr="Screen Shot 2012-10-24 at 3.35.03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30712"/>
            <a:ext cx="9182934" cy="2403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247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Step 3: </a:t>
            </a:r>
            <a:r>
              <a:rPr lang="en-US" dirty="0">
                <a:solidFill>
                  <a:srgbClr val="FFFFFF"/>
                </a:solidFill>
              </a:rPr>
              <a:t>Declare if </a:t>
            </a:r>
            <a:r>
              <a:rPr lang="en-US" dirty="0" smtClean="0">
                <a:solidFill>
                  <a:srgbClr val="FFFFFF"/>
                </a:solidFill>
              </a:rPr>
              <a:t>these </a:t>
            </a:r>
            <a:r>
              <a:rPr lang="en-US" dirty="0">
                <a:solidFill>
                  <a:srgbClr val="FFFFFF"/>
                </a:solidFill>
              </a:rPr>
              <a:t>effects 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 smtClean="0">
                <a:solidFill>
                  <a:srgbClr val="FFFFFF"/>
                </a:solidFill>
              </a:rPr>
              <a:t>are sequential </a:t>
            </a:r>
            <a:r>
              <a:rPr lang="en-US" dirty="0">
                <a:solidFill>
                  <a:srgbClr val="FFFFFF"/>
                </a:solidFill>
              </a:rPr>
              <a:t>or </a:t>
            </a:r>
            <a:r>
              <a:rPr lang="en-US" dirty="0" smtClean="0">
                <a:solidFill>
                  <a:srgbClr val="FFFFFF"/>
                </a:solidFill>
              </a:rPr>
              <a:t>parallel</a:t>
            </a: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6" name="Picture 5" descr="Screen Shot 2012-10-24 at 3.40.26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64230"/>
            <a:ext cx="9171425" cy="3378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947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Step 3: </a:t>
            </a:r>
            <a:r>
              <a:rPr lang="en-US" dirty="0">
                <a:solidFill>
                  <a:srgbClr val="FFFFFF"/>
                </a:solidFill>
              </a:rPr>
              <a:t>Declare if </a:t>
            </a:r>
            <a:r>
              <a:rPr lang="en-US" dirty="0" smtClean="0">
                <a:solidFill>
                  <a:srgbClr val="FFFFFF"/>
                </a:solidFill>
              </a:rPr>
              <a:t>these </a:t>
            </a:r>
            <a:r>
              <a:rPr lang="en-US" dirty="0">
                <a:solidFill>
                  <a:srgbClr val="FFFFFF"/>
                </a:solidFill>
              </a:rPr>
              <a:t>effects 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 smtClean="0">
                <a:solidFill>
                  <a:srgbClr val="FFFFFF"/>
                </a:solidFill>
              </a:rPr>
              <a:t>are sequential </a:t>
            </a:r>
            <a:r>
              <a:rPr lang="en-US" dirty="0">
                <a:solidFill>
                  <a:srgbClr val="FFFFFF"/>
                </a:solidFill>
              </a:rPr>
              <a:t>or </a:t>
            </a:r>
            <a:r>
              <a:rPr lang="en-US" dirty="0" smtClean="0">
                <a:solidFill>
                  <a:srgbClr val="FFFFFF"/>
                </a:solidFill>
              </a:rPr>
              <a:t>parallel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If there are multiple effects, use  &lt;</a:t>
            </a:r>
            <a:r>
              <a:rPr lang="en-US" sz="2800" dirty="0" err="1" smtClean="0"/>
              <a:t>s:Sequence</a:t>
            </a:r>
            <a:r>
              <a:rPr lang="en-US" sz="2800" dirty="0" smtClean="0"/>
              <a:t>&gt; or &lt;</a:t>
            </a:r>
            <a:r>
              <a:rPr lang="en-US" sz="2800" dirty="0" err="1" smtClean="0"/>
              <a:t>s:Parallel</a:t>
            </a:r>
            <a:r>
              <a:rPr lang="en-US" sz="2800" dirty="0" smtClean="0"/>
              <a:t>&gt; to wrap the effects</a:t>
            </a:r>
            <a:endParaRPr lang="en-US" sz="2400" dirty="0" smtClean="0"/>
          </a:p>
        </p:txBody>
      </p:sp>
      <p:pic>
        <p:nvPicPr>
          <p:cNvPr id="4" name="Picture 3" descr="Screen Shot 2012-10-24 at 3.35.03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30712"/>
            <a:ext cx="9182934" cy="2403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672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We can also define effects in &lt;</a:t>
            </a:r>
            <a:r>
              <a:rPr lang="en-US" sz="2800" dirty="0" err="1" smtClean="0"/>
              <a:t>fx:Declaration</a:t>
            </a:r>
            <a:r>
              <a:rPr lang="en-US" sz="2800" dirty="0" smtClean="0"/>
              <a:t>&gt; and call the effects in event handlers</a:t>
            </a:r>
          </a:p>
          <a:p>
            <a:endParaRPr lang="en-US" sz="2800" dirty="0"/>
          </a:p>
          <a:p>
            <a:r>
              <a:rPr lang="en-US" sz="2800" dirty="0" smtClean="0"/>
              <a:t>Suppose we want to drag the rectangle and when we release the mouse key, the rectangle goes back to the original location and rotates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994064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i="1" dirty="0">
                <a:solidFill>
                  <a:schemeClr val="tx1">
                    <a:lumMod val="50000"/>
                  </a:schemeClr>
                </a:solidFill>
              </a:rPr>
              <a:t>0.   Design your </a:t>
            </a:r>
            <a:r>
              <a:rPr lang="en-US" sz="2800" i="1" dirty="0" smtClean="0">
                <a:solidFill>
                  <a:schemeClr val="tx1">
                    <a:lumMod val="50000"/>
                  </a:schemeClr>
                </a:solidFill>
              </a:rPr>
              <a:t>program</a:t>
            </a:r>
            <a:endParaRPr lang="en-US" sz="2800" i="1" dirty="0">
              <a:solidFill>
                <a:schemeClr val="tx1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Declare if these effects are sequential or parallel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Declare </a:t>
            </a:r>
            <a:r>
              <a:rPr lang="en-US" sz="2800" dirty="0"/>
              <a:t>the effects </a:t>
            </a:r>
            <a:r>
              <a:rPr lang="en-US" sz="2800" dirty="0" smtClean="0"/>
              <a:t>for the transition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Call the effects in event handler through Ids</a:t>
            </a:r>
          </a:p>
        </p:txBody>
      </p:sp>
    </p:spTree>
    <p:extLst>
      <p:ext uri="{BB962C8B-B14F-4D97-AF65-F5344CB8AC3E}">
        <p14:creationId xmlns:p14="http://schemas.microsoft.com/office/powerpoint/2010/main" val="13024359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302000" y="1811743"/>
            <a:ext cx="2119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Step 1 &amp; 2</a:t>
            </a:r>
            <a:endParaRPr lang="en-US" sz="3600" dirty="0"/>
          </a:p>
        </p:txBody>
      </p:sp>
      <p:pic>
        <p:nvPicPr>
          <p:cNvPr id="8" name="Picture 7" descr="Screen Shot 2012-10-24 at 4.34.3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79" y="2691279"/>
            <a:ext cx="9128721" cy="1940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4081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10000" y="1811743"/>
            <a:ext cx="13620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Step 3</a:t>
            </a:r>
            <a:endParaRPr lang="en-US" sz="3600" dirty="0"/>
          </a:p>
        </p:txBody>
      </p:sp>
      <p:pic>
        <p:nvPicPr>
          <p:cNvPr id="3" name="Picture 2" descr="Screen Shot 2012-10-24 at 4.24.0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37368"/>
            <a:ext cx="9153956" cy="2517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229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week: Basic Demos due!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cover most basic functionality- really simple prototype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862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States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43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i="1" dirty="0" smtClean="0"/>
              <a:t>0.   Design your state machine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Declare states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Create the appearance of different states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Set up </a:t>
            </a:r>
            <a:r>
              <a:rPr lang="en-US" sz="2800" dirty="0" smtClean="0">
                <a:solidFill>
                  <a:srgbClr val="E6B9B8"/>
                </a:solidFill>
              </a:rPr>
              <a:t>transition</a:t>
            </a:r>
            <a:r>
              <a:rPr lang="en-US" sz="2800" dirty="0" smtClean="0"/>
              <a:t> using event handlers</a:t>
            </a:r>
          </a:p>
          <a:p>
            <a:pPr marL="914400" lvl="1" indent="-514350"/>
            <a:r>
              <a:rPr lang="en-US" sz="2400" dirty="0" smtClean="0"/>
              <a:t>So far, transitions have been immediate</a:t>
            </a:r>
          </a:p>
          <a:p>
            <a:pPr marL="914400" lvl="1" indent="-514350"/>
            <a:r>
              <a:rPr lang="en-US" sz="2400" dirty="0" smtClean="0"/>
              <a:t>Color of the rectangle switches from red to blue</a:t>
            </a:r>
          </a:p>
          <a:p>
            <a:pPr marL="914400" lvl="1" indent="-514350"/>
            <a:r>
              <a:rPr lang="en-US" sz="2400" dirty="0" smtClean="0"/>
              <a:t>What if we wanted to animate instead?</a:t>
            </a:r>
          </a:p>
          <a:p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519945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2-10-24 at 2.01.59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743" y="2249793"/>
            <a:ext cx="9173743" cy="342974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12589" y="1013698"/>
            <a:ext cx="79038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Suppose we want the color to transform smoothly from idle to dragging state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20637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i="1" dirty="0"/>
              <a:t>0.   Design your state </a:t>
            </a:r>
            <a:r>
              <a:rPr lang="en-US" sz="2800" i="1" dirty="0" smtClean="0"/>
              <a:t>machine</a:t>
            </a:r>
            <a:endParaRPr lang="en-US" sz="2800" i="1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Declare the </a:t>
            </a:r>
            <a:r>
              <a:rPr lang="en-US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transition</a:t>
            </a:r>
            <a:r>
              <a:rPr lang="en-US" sz="2800" dirty="0" smtClean="0"/>
              <a:t> we plan to add effects 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Declare the effects </a:t>
            </a:r>
            <a:r>
              <a:rPr lang="en-US" sz="2800" dirty="0" smtClean="0"/>
              <a:t>for the transition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Declare if these effects are </a:t>
            </a:r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sequential</a:t>
            </a:r>
            <a:r>
              <a:rPr lang="en-US" sz="2800" dirty="0" smtClean="0"/>
              <a:t> or </a:t>
            </a:r>
            <a:r>
              <a:rPr lang="en-US" sz="2800" dirty="0" smtClean="0">
                <a:solidFill>
                  <a:srgbClr val="FAC090"/>
                </a:solidFill>
              </a:rPr>
              <a:t>parallel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>
              <a:solidFill>
                <a:srgbClr val="FAC09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sz="2800" dirty="0" smtClean="0">
              <a:solidFill>
                <a:srgbClr val="FAC090"/>
              </a:solidFill>
            </a:endParaRPr>
          </a:p>
          <a:p>
            <a:r>
              <a:rPr lang="en-US" sz="2800" dirty="0" smtClean="0">
                <a:solidFill>
                  <a:srgbClr val="FFFFFF"/>
                </a:solidFill>
              </a:rPr>
              <a:t>Step 2 and 3 can switch order</a:t>
            </a:r>
          </a:p>
        </p:txBody>
      </p:sp>
    </p:spTree>
    <p:extLst>
      <p:ext uri="{BB962C8B-B14F-4D97-AF65-F5344CB8AC3E}">
        <p14:creationId xmlns:p14="http://schemas.microsoft.com/office/powerpoint/2010/main" val="1617118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/>
            <a:r>
              <a:rPr lang="en-US" dirty="0" smtClean="0"/>
              <a:t>Step 1: Declare </a:t>
            </a:r>
            <a:r>
              <a:rPr lang="en-US" dirty="0"/>
              <a:t>the transition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we </a:t>
            </a:r>
            <a:r>
              <a:rPr lang="en-US" dirty="0"/>
              <a:t>plan to add effects 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Using &lt;</a:t>
            </a:r>
            <a:r>
              <a:rPr lang="en-US" sz="2800" dirty="0" err="1" smtClean="0"/>
              <a:t>s:transitions</a:t>
            </a:r>
            <a:r>
              <a:rPr lang="en-US" sz="2800" dirty="0" smtClean="0"/>
              <a:t>&gt; and &lt;</a:t>
            </a:r>
            <a:r>
              <a:rPr lang="en-US" sz="2800" dirty="0" err="1" smtClean="0"/>
              <a:t>s:Transition</a:t>
            </a:r>
            <a:r>
              <a:rPr lang="en-US" sz="2800" dirty="0" smtClean="0"/>
              <a:t>&gt;</a:t>
            </a:r>
          </a:p>
          <a:p>
            <a:pPr lvl="1"/>
            <a:r>
              <a:rPr lang="en-US" sz="2400" dirty="0" smtClean="0"/>
              <a:t>Similar to declaring states</a:t>
            </a:r>
          </a:p>
          <a:p>
            <a:pPr lvl="1"/>
            <a:r>
              <a:rPr lang="en-US" sz="2400" dirty="0" smtClean="0"/>
              <a:t>Use “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*</a:t>
            </a:r>
            <a:r>
              <a:rPr lang="en-US" sz="2400" dirty="0" smtClean="0"/>
              <a:t>“ to select all states</a:t>
            </a:r>
            <a:endParaRPr lang="en-US" sz="2400" dirty="0"/>
          </a:p>
        </p:txBody>
      </p:sp>
      <p:pic>
        <p:nvPicPr>
          <p:cNvPr id="4" name="Picture 3" descr="Screen Shot 2012-10-24 at 2.16.05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809" y="3195918"/>
            <a:ext cx="9179809" cy="2138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128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Step 2: Declare the effects</a:t>
            </a:r>
            <a:br>
              <a:rPr lang="en-US" dirty="0"/>
            </a:br>
            <a:r>
              <a:rPr lang="en-US" dirty="0"/>
              <a:t>for the transition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50975"/>
          </a:xfrm>
        </p:spPr>
        <p:txBody>
          <a:bodyPr numCol="2">
            <a:no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Visual</a:t>
            </a:r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:</a:t>
            </a:r>
            <a:endParaRPr lang="en-US" sz="28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Animate</a:t>
            </a:r>
            <a:endParaRPr lang="en-US" sz="24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AnimateColor</a:t>
            </a:r>
            <a:endParaRPr lang="en-US" sz="24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err="1" smtClean="0">
                <a:solidFill>
                  <a:srgbClr val="FFFFFF"/>
                </a:solidFill>
              </a:rPr>
              <a:t>AnimateFilter</a:t>
            </a:r>
            <a:endParaRPr lang="en-US" sz="24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US" sz="2400" dirty="0" err="1" smtClean="0">
                <a:solidFill>
                  <a:srgbClr val="FFFFFF"/>
                </a:solidFill>
              </a:rPr>
              <a:t>AnimateShaderTransition</a:t>
            </a:r>
            <a:endParaRPr lang="en-US" sz="24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US" sz="2400" dirty="0" err="1" smtClean="0">
                <a:solidFill>
                  <a:srgbClr val="FFFFFF"/>
                </a:solidFill>
              </a:rPr>
              <a:t>AnimateTransform</a:t>
            </a:r>
            <a:endParaRPr lang="en-US" sz="24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US" sz="2400" dirty="0" err="1" smtClean="0">
                <a:solidFill>
                  <a:srgbClr val="FFFFFF"/>
                </a:solidFill>
              </a:rPr>
              <a:t>CrossFade</a:t>
            </a:r>
            <a:endParaRPr lang="en-US" sz="24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FFFF"/>
                </a:solidFill>
              </a:rPr>
              <a:t>Fade</a:t>
            </a:r>
            <a:endParaRPr lang="en-US" sz="24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B7DEE8"/>
                </a:solidFill>
              </a:rPr>
              <a:t>Move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FFFF"/>
                </a:solidFill>
              </a:rPr>
              <a:t>Move3D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B7DEE8"/>
                </a:solidFill>
              </a:rPr>
              <a:t>Resize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B7DEE8"/>
                </a:solidFill>
              </a:rPr>
              <a:t>Rotate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FFFF"/>
                </a:solidFill>
              </a:rPr>
              <a:t>Rotate3D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B7DEE8"/>
                </a:solidFill>
              </a:rPr>
              <a:t>Scale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FFFF"/>
                </a:solidFill>
              </a:rPr>
              <a:t>Scale3D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FFFF"/>
                </a:solidFill>
              </a:rPr>
              <a:t>Wipe</a:t>
            </a:r>
          </a:p>
          <a:p>
            <a:pPr marL="0" indent="0">
              <a:buNone/>
            </a:pPr>
            <a:endParaRPr lang="en-US" sz="2400" dirty="0" smtClean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95B3D7"/>
                </a:solidFill>
              </a:rPr>
              <a:t>Non-Visual: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FFFF"/>
                </a:solidFill>
              </a:rPr>
              <a:t>Pause</a:t>
            </a:r>
          </a:p>
          <a:p>
            <a:pPr marL="0" indent="0">
              <a:buNone/>
            </a:pPr>
            <a:r>
              <a:rPr lang="en-US" sz="2400" dirty="0" err="1" smtClean="0">
                <a:solidFill>
                  <a:srgbClr val="FFFFFF"/>
                </a:solidFill>
              </a:rPr>
              <a:t>SoundEffect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4705" y="6215530"/>
            <a:ext cx="9039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http://</a:t>
            </a:r>
            <a:r>
              <a:rPr lang="en-US" dirty="0" err="1"/>
              <a:t>help.adobe.com</a:t>
            </a:r>
            <a:r>
              <a:rPr lang="en-US" dirty="0"/>
              <a:t>/</a:t>
            </a:r>
            <a:r>
              <a:rPr lang="en-US" dirty="0" err="1"/>
              <a:t>en_US</a:t>
            </a:r>
            <a:r>
              <a:rPr lang="en-US" dirty="0"/>
              <a:t>/flex/using/WS4809A78C-9738-465d-B875-B0049C9B0ED4.html</a:t>
            </a:r>
          </a:p>
        </p:txBody>
      </p:sp>
    </p:spTree>
    <p:extLst>
      <p:ext uri="{BB962C8B-B14F-4D97-AF65-F5344CB8AC3E}">
        <p14:creationId xmlns:p14="http://schemas.microsoft.com/office/powerpoint/2010/main" val="3233759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/>
            <a:r>
              <a:rPr lang="en-US" dirty="0" smtClean="0"/>
              <a:t>Step 2: Declare </a:t>
            </a:r>
            <a:r>
              <a:rPr lang="en-US" dirty="0"/>
              <a:t>the </a:t>
            </a:r>
            <a:r>
              <a:rPr lang="en-US" dirty="0" smtClean="0"/>
              <a:t>effects</a:t>
            </a:r>
            <a:br>
              <a:rPr lang="en-US" dirty="0" smtClean="0"/>
            </a:br>
            <a:r>
              <a:rPr lang="en-US" dirty="0" smtClean="0"/>
              <a:t>for the transition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Put the </a:t>
            </a:r>
            <a:r>
              <a:rPr lang="en-US" sz="2800" dirty="0" err="1" smtClean="0"/>
              <a:t>AnimateColor</a:t>
            </a:r>
            <a:r>
              <a:rPr lang="en-US" sz="2800" dirty="0" smtClean="0"/>
              <a:t> effect inside &lt;</a:t>
            </a:r>
            <a:r>
              <a:rPr lang="en-US" sz="2800" dirty="0" err="1" smtClean="0"/>
              <a:t>s:Transition</a:t>
            </a:r>
            <a:r>
              <a:rPr lang="en-US" sz="2800" dirty="0" smtClean="0"/>
              <a:t>&gt; tag</a:t>
            </a:r>
          </a:p>
          <a:p>
            <a:pPr lvl="1"/>
            <a:r>
              <a:rPr lang="en-US" sz="2400" dirty="0" smtClean="0">
                <a:solidFill>
                  <a:srgbClr val="FFFFFF"/>
                </a:solidFill>
              </a:rPr>
              <a:t>Target is the color attribute of an target object</a:t>
            </a:r>
          </a:p>
          <a:p>
            <a:pPr lvl="1"/>
            <a:r>
              <a:rPr lang="en-US" sz="2400" dirty="0" smtClean="0">
                <a:solidFill>
                  <a:srgbClr val="FFFFFF"/>
                </a:solidFill>
              </a:rPr>
              <a:t>Duration is in </a:t>
            </a:r>
            <a:r>
              <a:rPr lang="en-US" sz="2400" dirty="0" err="1" smtClean="0">
                <a:solidFill>
                  <a:srgbClr val="FFFFFF"/>
                </a:solidFill>
              </a:rPr>
              <a:t>miliseconds</a:t>
            </a:r>
            <a:endParaRPr lang="en-US" sz="2400" dirty="0">
              <a:solidFill>
                <a:srgbClr val="FFFFFF"/>
              </a:solidFill>
            </a:endParaRPr>
          </a:p>
        </p:txBody>
      </p:sp>
      <p:pic>
        <p:nvPicPr>
          <p:cNvPr id="4" name="Picture 3" descr="Screen Shot 2012-10-24 at 3.08.12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55499"/>
            <a:ext cx="9260068" cy="1709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728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/>
            <a:r>
              <a:rPr lang="en-US" dirty="0" smtClean="0"/>
              <a:t>Step 2: Declare </a:t>
            </a:r>
            <a:r>
              <a:rPr lang="en-US" dirty="0"/>
              <a:t>the </a:t>
            </a:r>
            <a:r>
              <a:rPr lang="en-US" dirty="0" smtClean="0"/>
              <a:t>effects</a:t>
            </a:r>
            <a:br>
              <a:rPr lang="en-US" dirty="0" smtClean="0"/>
            </a:br>
            <a:r>
              <a:rPr lang="en-US" dirty="0" smtClean="0"/>
              <a:t>for the transition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more general animated effect is &lt;</a:t>
            </a:r>
            <a:r>
              <a:rPr lang="en-US" sz="2800" dirty="0" err="1" smtClean="0"/>
              <a:t>s:Animate</a:t>
            </a:r>
            <a:r>
              <a:rPr lang="en-US" sz="2800" dirty="0"/>
              <a:t>&gt;</a:t>
            </a:r>
            <a:endParaRPr lang="en-US" sz="2800" dirty="0" smtClean="0"/>
          </a:p>
          <a:p>
            <a:pPr lvl="1"/>
            <a:r>
              <a:rPr lang="en-US" sz="2400" dirty="0" smtClean="0">
                <a:solidFill>
                  <a:srgbClr val="FFFFFF"/>
                </a:solidFill>
              </a:rPr>
              <a:t>Animate any properties of the target object</a:t>
            </a:r>
          </a:p>
          <a:p>
            <a:pPr lvl="1"/>
            <a:r>
              <a:rPr lang="en-US" sz="2400" dirty="0" smtClean="0">
                <a:solidFill>
                  <a:srgbClr val="FFFFFF"/>
                </a:solidFill>
              </a:rPr>
              <a:t>Use </a:t>
            </a:r>
            <a:r>
              <a:rPr lang="en-US" sz="2400" dirty="0" err="1" smtClean="0">
                <a:solidFill>
                  <a:srgbClr val="FFFFFF"/>
                </a:solidFill>
              </a:rPr>
              <a:t>SimpleMotionPath</a:t>
            </a:r>
            <a:r>
              <a:rPr lang="en-US" sz="2400" dirty="0" smtClean="0">
                <a:solidFill>
                  <a:srgbClr val="FFFFFF"/>
                </a:solidFill>
              </a:rPr>
              <a:t> to </a:t>
            </a:r>
            <a:r>
              <a:rPr lang="en-US" sz="2400" dirty="0" smtClean="0">
                <a:solidFill>
                  <a:srgbClr val="FFFFFF"/>
                </a:solidFill>
              </a:rPr>
              <a:t>define </a:t>
            </a:r>
            <a:r>
              <a:rPr lang="en-US" sz="2400" dirty="0">
                <a:solidFill>
                  <a:srgbClr val="FFFFFF"/>
                </a:solidFill>
              </a:rPr>
              <a:t>the name of the </a:t>
            </a:r>
            <a:r>
              <a:rPr lang="en-US" sz="2400" dirty="0" smtClean="0">
                <a:solidFill>
                  <a:srgbClr val="FFFFFF"/>
                </a:solidFill>
              </a:rPr>
              <a:t>property and </a:t>
            </a:r>
            <a:r>
              <a:rPr lang="en-US" sz="2400" dirty="0">
                <a:solidFill>
                  <a:srgbClr val="FFFFFF"/>
                </a:solidFill>
              </a:rPr>
              <a:t>the property’s </a:t>
            </a:r>
            <a:r>
              <a:rPr lang="en-US" sz="2400" dirty="0" smtClean="0">
                <a:solidFill>
                  <a:srgbClr val="FFFFFF"/>
                </a:solidFill>
              </a:rPr>
              <a:t>starting and ending value.</a:t>
            </a:r>
            <a:endParaRPr lang="en-US" sz="2400" dirty="0">
              <a:solidFill>
                <a:srgbClr val="FFFFFF"/>
              </a:solidFill>
            </a:endParaRPr>
          </a:p>
        </p:txBody>
      </p:sp>
      <p:pic>
        <p:nvPicPr>
          <p:cNvPr id="5" name="Picture 4" descr="Screen Shot 2012-10-24 at 3.33.36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705411"/>
            <a:ext cx="9177881" cy="1972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09271"/>
      </p:ext>
    </p:extLst>
  </p:cSld>
  <p:clrMapOvr>
    <a:masterClrMapping/>
  </p:clrMapOvr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39965</TotalTime>
  <Words>406</Words>
  <Application>Microsoft Macintosh PowerPoint</Application>
  <PresentationFormat>On-screen Show (4:3)</PresentationFormat>
  <Paragraphs>72</Paragraphs>
  <Slides>16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Black</vt:lpstr>
      <vt:lpstr>Lab 11: Animation</vt:lpstr>
      <vt:lpstr>Next week: Basic Demos due!</vt:lpstr>
      <vt:lpstr>Review: States</vt:lpstr>
      <vt:lpstr>PowerPoint Presentation</vt:lpstr>
      <vt:lpstr>Steps</vt:lpstr>
      <vt:lpstr>Step 1: Declare the transition  we plan to add effects on</vt:lpstr>
      <vt:lpstr>Step 2: Declare the effects for the transition</vt:lpstr>
      <vt:lpstr>Step 2: Declare the effects for the transition</vt:lpstr>
      <vt:lpstr>Step 2: Declare the effects for the transition</vt:lpstr>
      <vt:lpstr>Step 3: Declare if these effects  are sequential or parallel</vt:lpstr>
      <vt:lpstr>Step 3: Declare if these effects  are sequential or parallel</vt:lpstr>
      <vt:lpstr>Step 3: Declare if these effects  are sequential or parallel</vt:lpstr>
      <vt:lpstr>Effects</vt:lpstr>
      <vt:lpstr>Steps</vt:lpstr>
      <vt:lpstr>PowerPoint Presentation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1: Introduction</dc:title>
  <dc:creator>Kerry Chang</dc:creator>
  <cp:lastModifiedBy>Kelly Rivers</cp:lastModifiedBy>
  <cp:revision>1388</cp:revision>
  <dcterms:created xsi:type="dcterms:W3CDTF">2012-08-02T22:06:06Z</dcterms:created>
  <dcterms:modified xsi:type="dcterms:W3CDTF">2013-11-06T15:55:30Z</dcterms:modified>
</cp:coreProperties>
</file>