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9"/>
  </p:notesMasterIdLst>
  <p:sldIdLst>
    <p:sldId id="256" r:id="rId2"/>
    <p:sldId id="322" r:id="rId3"/>
    <p:sldId id="258" r:id="rId4"/>
    <p:sldId id="257" r:id="rId5"/>
    <p:sldId id="301" r:id="rId6"/>
    <p:sldId id="302" r:id="rId7"/>
    <p:sldId id="323" r:id="rId8"/>
    <p:sldId id="307" r:id="rId9"/>
    <p:sldId id="285" r:id="rId10"/>
    <p:sldId id="306" r:id="rId11"/>
    <p:sldId id="308" r:id="rId12"/>
    <p:sldId id="309" r:id="rId13"/>
    <p:sldId id="311" r:id="rId14"/>
    <p:sldId id="312" r:id="rId15"/>
    <p:sldId id="324" r:id="rId16"/>
    <p:sldId id="313" r:id="rId17"/>
    <p:sldId id="325" r:id="rId18"/>
    <p:sldId id="314" r:id="rId19"/>
    <p:sldId id="290" r:id="rId20"/>
    <p:sldId id="315" r:id="rId21"/>
    <p:sldId id="316" r:id="rId22"/>
    <p:sldId id="317" r:id="rId23"/>
    <p:sldId id="291" r:id="rId24"/>
    <p:sldId id="299" r:id="rId25"/>
    <p:sldId id="318" r:id="rId26"/>
    <p:sldId id="321" r:id="rId27"/>
    <p:sldId id="32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71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79051" autoAdjust="0"/>
  </p:normalViewPr>
  <p:slideViewPr>
    <p:cSldViewPr snapToGrid="0" snapToObjects="1">
      <p:cViewPr>
        <p:scale>
          <a:sx n="85" d="100"/>
          <a:sy n="85" d="100"/>
        </p:scale>
        <p:origin x="-800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9A09C-0E93-D847-96F0-FB82B8E4C6CD}" type="datetimeFigureOut">
              <a:rPr lang="en-US" smtClean="0"/>
              <a:t>9/10/13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97928-1913-9948-A641-4BB55543F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811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7928-1913-9948-A641-4BB55543F09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2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7928-1913-9948-A641-4BB55543F09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2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Run your</a:t>
            </a:r>
            <a:r>
              <a:rPr lang="en-US" baseline="0" dirty="0" smtClean="0"/>
              <a:t>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7928-1913-9948-A641-4BB55543F09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138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(think HTML</a:t>
            </a:r>
            <a:r>
              <a:rPr lang="en-US" baseline="0" dirty="0" smtClean="0"/>
              <a:t> tables)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7928-1913-9948-A641-4BB55543F09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429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7928-1913-9948-A641-4BB55543F09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20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7928-1913-9948-A641-4BB55543F09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90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7928-1913-9948-A641-4BB55543F09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903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7928-1913-9948-A641-4BB55543F096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903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ANOTHER</a:t>
            </a:r>
            <a:r>
              <a:rPr lang="en-US" baseline="0" dirty="0" smtClean="0"/>
              <a:t> SLIDE ABOUT WHEN USER CLICK OK THEN RENEW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7928-1913-9948-A641-4BB55543F09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90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9/10/13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9/10/13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9/10/13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9/10/13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9/10/13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9/10/13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9/10/13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9/10/13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9/10/13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9/10/13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9/10/13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75B59-4DBD-A544-B1EE-22B850B46FAB}" type="datetimeFigureOut">
              <a:rPr lang="en-US" smtClean="0"/>
              <a:t>9/10/13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 3: </a:t>
            </a:r>
            <a:r>
              <a:rPr lang="en-US" dirty="0" err="1" smtClean="0"/>
              <a:t>A</a:t>
            </a:r>
            <a:r>
              <a:rPr lang="en-US" dirty="0" err="1" smtClean="0"/>
              <a:t>ctionscript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User Interface Lab: GUI Lab</a:t>
            </a:r>
          </a:p>
          <a:p>
            <a:r>
              <a:rPr lang="en-US" sz="2400" dirty="0" smtClean="0"/>
              <a:t>Sep. </a:t>
            </a:r>
            <a:r>
              <a:rPr lang="en-US" sz="2400" dirty="0" smtClean="0"/>
              <a:t>11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2012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307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MXML syntax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1769278"/>
            <a:ext cx="51866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8EB4E3"/>
                </a:solidFill>
              </a:rPr>
              <a:t>&lt;</a:t>
            </a:r>
            <a:r>
              <a:rPr lang="en-US" sz="4400" dirty="0" err="1" smtClean="0">
                <a:solidFill>
                  <a:srgbClr val="8EB4E3"/>
                </a:solidFill>
              </a:rPr>
              <a:t>s:Rect</a:t>
            </a:r>
            <a:r>
              <a:rPr lang="en-US" sz="4400" dirty="0" smtClean="0">
                <a:solidFill>
                  <a:srgbClr val="8EB4E3"/>
                </a:solidFill>
              </a:rPr>
              <a:t> </a:t>
            </a:r>
            <a:r>
              <a:rPr lang="en-US" sz="4400" dirty="0" smtClean="0"/>
              <a:t>width=“</a:t>
            </a:r>
            <a:r>
              <a:rPr 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150</a:t>
            </a:r>
            <a:r>
              <a:rPr lang="en-US" sz="4400" dirty="0" smtClean="0"/>
              <a:t>”</a:t>
            </a:r>
            <a:r>
              <a:rPr lang="en-US" sz="4400" dirty="0" smtClean="0">
                <a:solidFill>
                  <a:srgbClr val="8EB4E3"/>
                </a:solidFill>
              </a:rPr>
              <a:t>&gt;</a:t>
            </a:r>
            <a:endParaRPr lang="en-US" sz="4400" dirty="0">
              <a:solidFill>
                <a:srgbClr val="8EB4E3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169673" y="2561830"/>
            <a:ext cx="0" cy="433614"/>
          </a:xfrm>
          <a:prstGeom prst="straightConnector1">
            <a:avLst/>
          </a:prstGeom>
          <a:ln w="76200" cmpd="sng">
            <a:solidFill>
              <a:schemeClr val="accent6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16089" y="3009611"/>
            <a:ext cx="1707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Opening tag</a:t>
            </a:r>
            <a:endParaRPr lang="en-US" sz="2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7541" y="5098114"/>
            <a:ext cx="15442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Closing tag</a:t>
            </a:r>
            <a:endParaRPr lang="en-US" sz="2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3882775"/>
            <a:ext cx="21541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sz="4000" dirty="0">
                <a:solidFill>
                  <a:srgbClr val="8EB4E3"/>
                </a:solidFill>
              </a:rPr>
              <a:t>&lt;/</a:t>
            </a:r>
            <a:r>
              <a:rPr lang="en-US" sz="4000" dirty="0" err="1">
                <a:solidFill>
                  <a:srgbClr val="8EB4E3"/>
                </a:solidFill>
              </a:rPr>
              <a:t>s:Rect</a:t>
            </a:r>
            <a:r>
              <a:rPr lang="en-US" sz="4000" dirty="0" smtClean="0">
                <a:solidFill>
                  <a:srgbClr val="8EB4E3"/>
                </a:solidFill>
              </a:rPr>
              <a:t>&gt;</a:t>
            </a:r>
            <a:endParaRPr lang="en-US" sz="4000" dirty="0">
              <a:solidFill>
                <a:srgbClr val="8EB4E3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169673" y="4590661"/>
            <a:ext cx="0" cy="433614"/>
          </a:xfrm>
          <a:prstGeom prst="straightConnector1">
            <a:avLst/>
          </a:prstGeom>
          <a:ln w="76200" cmpd="sng">
            <a:solidFill>
              <a:schemeClr val="accent6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089921" y="2585053"/>
            <a:ext cx="0" cy="433614"/>
          </a:xfrm>
          <a:prstGeom prst="straightConnector1">
            <a:avLst/>
          </a:prstGeom>
          <a:ln w="76200" cmpd="sng">
            <a:solidFill>
              <a:schemeClr val="accent6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164368" y="3050834"/>
            <a:ext cx="2093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Attribute name</a:t>
            </a:r>
            <a:endParaRPr lang="en-US" sz="2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582876" y="2585053"/>
            <a:ext cx="0" cy="1251456"/>
          </a:xfrm>
          <a:prstGeom prst="straightConnector1">
            <a:avLst/>
          </a:prstGeom>
          <a:ln w="76200" cmpd="sng">
            <a:solidFill>
              <a:schemeClr val="accent6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675433" y="3868676"/>
            <a:ext cx="20570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Attribute value</a:t>
            </a:r>
            <a:endParaRPr lang="en-US" sz="2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59645" y="1769278"/>
            <a:ext cx="1969911" cy="2113497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97984" y="4041365"/>
            <a:ext cx="2113321" cy="2113497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209822" y="1399002"/>
            <a:ext cx="1969911" cy="2113497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503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MXML syntax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1769278"/>
            <a:ext cx="838319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8EB4E3"/>
                </a:solidFill>
              </a:rPr>
              <a:t>&lt;</a:t>
            </a:r>
            <a:r>
              <a:rPr lang="en-US" sz="4400" dirty="0" err="1" smtClean="0">
                <a:solidFill>
                  <a:srgbClr val="8EB4E3"/>
                </a:solidFill>
              </a:rPr>
              <a:t>s:Rect</a:t>
            </a:r>
            <a:r>
              <a:rPr lang="en-US" sz="4400" dirty="0" smtClean="0">
                <a:solidFill>
                  <a:srgbClr val="8EB4E3"/>
                </a:solidFill>
              </a:rPr>
              <a:t> </a:t>
            </a:r>
            <a:r>
              <a:rPr lang="en-US" sz="4400" dirty="0" smtClean="0"/>
              <a:t>width=“</a:t>
            </a:r>
            <a:r>
              <a:rPr 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150</a:t>
            </a:r>
            <a:r>
              <a:rPr lang="en-US" sz="4400" dirty="0" smtClean="0"/>
              <a:t>” </a:t>
            </a:r>
            <a:r>
              <a:rPr lang="en-US" sz="4400" dirty="0"/>
              <a:t>height=</a:t>
            </a:r>
            <a:r>
              <a:rPr lang="en-US" sz="4400" dirty="0" smtClean="0"/>
              <a:t>“</a:t>
            </a:r>
            <a:r>
              <a:rPr lang="en-US" sz="4400" dirty="0" smtClean="0">
                <a:solidFill>
                  <a:srgbClr val="D99694"/>
                </a:solidFill>
              </a:rPr>
              <a:t>150</a:t>
            </a:r>
            <a:r>
              <a:rPr lang="en-US" sz="4400" dirty="0" smtClean="0"/>
              <a:t>”</a:t>
            </a:r>
            <a:r>
              <a:rPr lang="en-US" sz="4400" dirty="0" smtClean="0">
                <a:solidFill>
                  <a:srgbClr val="8EB4E3"/>
                </a:solidFill>
              </a:rPr>
              <a:t>&gt;</a:t>
            </a:r>
            <a:endParaRPr lang="en-US" sz="4400" dirty="0">
              <a:solidFill>
                <a:srgbClr val="8EB4E3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169673" y="2561830"/>
            <a:ext cx="0" cy="433614"/>
          </a:xfrm>
          <a:prstGeom prst="straightConnector1">
            <a:avLst/>
          </a:prstGeom>
          <a:ln w="76200" cmpd="sng">
            <a:solidFill>
              <a:schemeClr val="accent6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16089" y="3009611"/>
            <a:ext cx="1707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Opening tag</a:t>
            </a:r>
            <a:endParaRPr lang="en-US" sz="2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7541" y="5098114"/>
            <a:ext cx="15442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Closing tag</a:t>
            </a:r>
            <a:endParaRPr lang="en-US" sz="2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3882775"/>
            <a:ext cx="21541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sz="4000" dirty="0">
                <a:solidFill>
                  <a:srgbClr val="8EB4E3"/>
                </a:solidFill>
              </a:rPr>
              <a:t>&lt;/</a:t>
            </a:r>
            <a:r>
              <a:rPr lang="en-US" sz="4000" dirty="0" err="1">
                <a:solidFill>
                  <a:srgbClr val="8EB4E3"/>
                </a:solidFill>
              </a:rPr>
              <a:t>s:Rect</a:t>
            </a:r>
            <a:r>
              <a:rPr lang="en-US" sz="4000" dirty="0" smtClean="0">
                <a:solidFill>
                  <a:srgbClr val="8EB4E3"/>
                </a:solidFill>
              </a:rPr>
              <a:t>&gt;</a:t>
            </a:r>
            <a:endParaRPr lang="en-US" sz="4000" dirty="0">
              <a:solidFill>
                <a:srgbClr val="8EB4E3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169673" y="4590661"/>
            <a:ext cx="0" cy="433614"/>
          </a:xfrm>
          <a:prstGeom prst="straightConnector1">
            <a:avLst/>
          </a:prstGeom>
          <a:ln w="76200" cmpd="sng">
            <a:solidFill>
              <a:schemeClr val="accent6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851915" y="2585053"/>
            <a:ext cx="0" cy="433614"/>
          </a:xfrm>
          <a:prstGeom prst="straightConnector1">
            <a:avLst/>
          </a:prstGeom>
          <a:ln w="76200" cmpd="sng">
            <a:solidFill>
              <a:schemeClr val="accent6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202327" y="3050834"/>
            <a:ext cx="1315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Attribute</a:t>
            </a:r>
            <a:endParaRPr lang="en-US" sz="2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9645" y="1769278"/>
            <a:ext cx="1969911" cy="2113497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97541" y="4041365"/>
            <a:ext cx="2537570" cy="2113497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413045" y="1769278"/>
            <a:ext cx="533400" cy="2113497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6939426" y="2538719"/>
            <a:ext cx="0" cy="433614"/>
          </a:xfrm>
          <a:prstGeom prst="straightConnector1">
            <a:avLst/>
          </a:prstGeom>
          <a:ln w="76200" cmpd="sng">
            <a:solidFill>
              <a:schemeClr val="accent6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289838" y="3004500"/>
            <a:ext cx="1315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Attribute</a:t>
            </a:r>
            <a:endParaRPr lang="en-US" sz="2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84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the width and height to 100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896282"/>
            <a:ext cx="388902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&lt;</a:t>
            </a:r>
            <a:r>
              <a:rPr lang="en-US" sz="4800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s:Ellipse</a:t>
            </a:r>
            <a:endParaRPr lang="en-US" sz="4800" dirty="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r>
              <a:rPr lang="en-US" sz="4800" dirty="0"/>
              <a:t>w</a:t>
            </a:r>
            <a:r>
              <a:rPr lang="en-US" sz="4800" dirty="0" smtClean="0"/>
              <a:t>idth=“</a:t>
            </a:r>
            <a:r>
              <a:rPr lang="en-US" sz="4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100</a:t>
            </a:r>
            <a:r>
              <a:rPr lang="en-US" sz="4800" dirty="0" smtClean="0"/>
              <a:t>”</a:t>
            </a:r>
          </a:p>
          <a:p>
            <a:r>
              <a:rPr lang="en-US" sz="4800" dirty="0">
                <a:solidFill>
                  <a:srgbClr val="FFFFFF"/>
                </a:solidFill>
              </a:rPr>
              <a:t>h</a:t>
            </a:r>
            <a:r>
              <a:rPr lang="en-US" sz="4800" dirty="0" smtClean="0">
                <a:solidFill>
                  <a:srgbClr val="FFFFFF"/>
                </a:solidFill>
              </a:rPr>
              <a:t>eight=“</a:t>
            </a:r>
            <a:r>
              <a:rPr lang="en-US" sz="4800" dirty="0" smtClean="0">
                <a:solidFill>
                  <a:srgbClr val="D99694"/>
                </a:solidFill>
              </a:rPr>
              <a:t>100</a:t>
            </a:r>
            <a:r>
              <a:rPr lang="en-US" sz="4800" dirty="0" smtClean="0">
                <a:solidFill>
                  <a:srgbClr val="FFFFFF"/>
                </a:solidFill>
              </a:rPr>
              <a:t>”</a:t>
            </a:r>
            <a:r>
              <a:rPr lang="en-US" sz="48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&gt; </a:t>
            </a:r>
          </a:p>
          <a:p>
            <a:r>
              <a:rPr lang="en-US" sz="48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&lt;/</a:t>
            </a:r>
            <a:r>
              <a:rPr lang="en-US" sz="4800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s:Ellipse</a:t>
            </a:r>
            <a:r>
              <a:rPr lang="en-US" sz="48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&gt;</a:t>
            </a:r>
            <a:endParaRPr lang="en-US" sz="48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Picture 5" descr="Screen Shot 2012-09-09 at 7.57.5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179" y="1417639"/>
            <a:ext cx="3893621" cy="496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328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MXML syntax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1769278"/>
            <a:ext cx="838319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8EB4E3"/>
                </a:solidFill>
              </a:rPr>
              <a:t>&lt;</a:t>
            </a:r>
            <a:r>
              <a:rPr lang="en-US" sz="4400" dirty="0" err="1" smtClean="0">
                <a:solidFill>
                  <a:srgbClr val="8EB4E3"/>
                </a:solidFill>
              </a:rPr>
              <a:t>s:Rect</a:t>
            </a:r>
            <a:r>
              <a:rPr lang="en-US" sz="4400" dirty="0" smtClean="0">
                <a:solidFill>
                  <a:srgbClr val="8EB4E3"/>
                </a:solidFill>
              </a:rPr>
              <a:t> </a:t>
            </a:r>
            <a:r>
              <a:rPr lang="en-US" sz="4400" dirty="0" smtClean="0"/>
              <a:t>width=“</a:t>
            </a:r>
            <a:r>
              <a:rPr 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150</a:t>
            </a:r>
            <a:r>
              <a:rPr lang="en-US" sz="4400" dirty="0" smtClean="0"/>
              <a:t>” </a:t>
            </a:r>
            <a:r>
              <a:rPr lang="en-US" sz="4400" dirty="0"/>
              <a:t>height=</a:t>
            </a:r>
            <a:r>
              <a:rPr lang="en-US" sz="4400" dirty="0" smtClean="0"/>
              <a:t>“</a:t>
            </a:r>
            <a:r>
              <a:rPr lang="en-US" sz="4400" dirty="0" smtClean="0">
                <a:solidFill>
                  <a:srgbClr val="D99694"/>
                </a:solidFill>
              </a:rPr>
              <a:t>150</a:t>
            </a:r>
            <a:r>
              <a:rPr lang="en-US" sz="4400" dirty="0" smtClean="0"/>
              <a:t>”</a:t>
            </a:r>
            <a:r>
              <a:rPr lang="en-US" sz="4400" dirty="0" smtClean="0">
                <a:solidFill>
                  <a:srgbClr val="8EB4E3"/>
                </a:solidFill>
              </a:rPr>
              <a:t>&gt;</a:t>
            </a:r>
            <a:endParaRPr lang="en-US" sz="4400" dirty="0">
              <a:solidFill>
                <a:srgbClr val="8EB4E3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310784" y="1569475"/>
            <a:ext cx="0" cy="383439"/>
          </a:xfrm>
          <a:prstGeom prst="straightConnector1">
            <a:avLst/>
          </a:prstGeom>
          <a:ln w="76200" cmpd="sng">
            <a:solidFill>
              <a:schemeClr val="accent6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57200" y="1107810"/>
            <a:ext cx="1707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Opening tag</a:t>
            </a:r>
            <a:endParaRPr lang="en-US" sz="2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200" y="6180028"/>
            <a:ext cx="15442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Closing tag</a:t>
            </a:r>
            <a:endParaRPr lang="en-US" sz="2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5041756"/>
            <a:ext cx="21541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sz="4000" dirty="0">
                <a:solidFill>
                  <a:srgbClr val="8EB4E3"/>
                </a:solidFill>
              </a:rPr>
              <a:t>&lt;/</a:t>
            </a:r>
            <a:r>
              <a:rPr lang="en-US" sz="4000" dirty="0" err="1">
                <a:solidFill>
                  <a:srgbClr val="8EB4E3"/>
                </a:solidFill>
              </a:rPr>
              <a:t>s:Rect</a:t>
            </a:r>
            <a:r>
              <a:rPr lang="en-US" sz="4000" dirty="0" smtClean="0">
                <a:solidFill>
                  <a:srgbClr val="8EB4E3"/>
                </a:solidFill>
              </a:rPr>
              <a:t>&gt;</a:t>
            </a:r>
            <a:endParaRPr lang="en-US" sz="4000" dirty="0">
              <a:solidFill>
                <a:srgbClr val="8EB4E3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169673" y="5749642"/>
            <a:ext cx="0" cy="433614"/>
          </a:xfrm>
          <a:prstGeom prst="straightConnector1">
            <a:avLst/>
          </a:prstGeom>
          <a:ln w="76200" cmpd="sng">
            <a:solidFill>
              <a:schemeClr val="accent6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990660" y="1107810"/>
            <a:ext cx="1315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Attribute</a:t>
            </a:r>
            <a:endParaRPr lang="en-US" sz="2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86624" y="5041756"/>
            <a:ext cx="2537570" cy="2113497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413045" y="1769278"/>
            <a:ext cx="533400" cy="2113497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365195" y="1115893"/>
            <a:ext cx="1315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Attribute</a:t>
            </a:r>
            <a:endParaRPr lang="en-US" sz="2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636295" y="1577558"/>
            <a:ext cx="0" cy="383439"/>
          </a:xfrm>
          <a:prstGeom prst="straightConnector1">
            <a:avLst/>
          </a:prstGeom>
          <a:ln w="76200" cmpd="sng">
            <a:solidFill>
              <a:schemeClr val="accent6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7022962" y="1560752"/>
            <a:ext cx="0" cy="383439"/>
          </a:xfrm>
          <a:prstGeom prst="straightConnector1">
            <a:avLst/>
          </a:prstGeom>
          <a:ln w="76200" cmpd="sng">
            <a:solidFill>
              <a:schemeClr val="accent6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445242" y="1126862"/>
            <a:ext cx="8241558" cy="183647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57200" y="2681557"/>
            <a:ext cx="15404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4000" dirty="0" smtClean="0">
                <a:solidFill>
                  <a:srgbClr val="8EB4E3"/>
                </a:solidFill>
              </a:rPr>
              <a:t>&lt;</a:t>
            </a:r>
            <a:r>
              <a:rPr lang="en-US" sz="4000" dirty="0" err="1" smtClean="0">
                <a:solidFill>
                  <a:srgbClr val="8EB4E3"/>
                </a:solidFill>
              </a:rPr>
              <a:t>s:fill</a:t>
            </a:r>
            <a:r>
              <a:rPr lang="en-US" sz="4000" dirty="0" smtClean="0">
                <a:solidFill>
                  <a:srgbClr val="8EB4E3"/>
                </a:solidFill>
              </a:rPr>
              <a:t>&gt;</a:t>
            </a:r>
            <a:endParaRPr lang="en-US" sz="4000" dirty="0">
              <a:solidFill>
                <a:srgbClr val="8EB4E3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40556" y="4153003"/>
            <a:ext cx="17385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4000" dirty="0" smtClean="0">
                <a:solidFill>
                  <a:srgbClr val="8EB4E3"/>
                </a:solidFill>
              </a:rPr>
              <a:t>&lt;/</a:t>
            </a:r>
            <a:r>
              <a:rPr lang="en-US" sz="4000" dirty="0" err="1" smtClean="0">
                <a:solidFill>
                  <a:srgbClr val="8EB4E3"/>
                </a:solidFill>
              </a:rPr>
              <a:t>s:fill</a:t>
            </a:r>
            <a:r>
              <a:rPr lang="en-US" sz="4000" dirty="0" smtClean="0">
                <a:solidFill>
                  <a:srgbClr val="8EB4E3"/>
                </a:solidFill>
              </a:rPr>
              <a:t>&gt;</a:t>
            </a:r>
            <a:endParaRPr lang="en-US" sz="4000" dirty="0">
              <a:solidFill>
                <a:srgbClr val="8EB4E3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39523" y="3401832"/>
            <a:ext cx="70918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4000" dirty="0" smtClean="0">
                <a:solidFill>
                  <a:srgbClr val="8EB4E3"/>
                </a:solidFill>
              </a:rPr>
              <a:t>&lt;</a:t>
            </a:r>
            <a:r>
              <a:rPr lang="en-US" sz="4000" dirty="0" err="1" smtClean="0">
                <a:solidFill>
                  <a:srgbClr val="8EB4E3"/>
                </a:solidFill>
              </a:rPr>
              <a:t>s:SolidColor</a:t>
            </a:r>
            <a:r>
              <a:rPr lang="en-US" sz="4000" dirty="0" smtClean="0">
                <a:solidFill>
                  <a:srgbClr val="8EB4E3"/>
                </a:solidFill>
              </a:rPr>
              <a:t> </a:t>
            </a:r>
            <a:r>
              <a:rPr lang="en-US" sz="4000" dirty="0" smtClean="0"/>
              <a:t>color=“</a:t>
            </a:r>
            <a:r>
              <a:rPr lang="en-US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#FF0000</a:t>
            </a:r>
            <a:r>
              <a:rPr lang="en-US" sz="4000" dirty="0" smtClean="0"/>
              <a:t>”</a:t>
            </a:r>
            <a:r>
              <a:rPr lang="en-US" sz="4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/</a:t>
            </a:r>
            <a:r>
              <a:rPr lang="en-US" sz="4000" dirty="0" smtClean="0">
                <a:solidFill>
                  <a:srgbClr val="8EB4E3"/>
                </a:solidFill>
              </a:rPr>
              <a:t>&gt;</a:t>
            </a:r>
            <a:endParaRPr lang="en-US" sz="4000" dirty="0">
              <a:solidFill>
                <a:srgbClr val="8EB4E3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083890" y="2803889"/>
            <a:ext cx="1278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Child tag</a:t>
            </a:r>
            <a:endParaRPr lang="en-US" sz="2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2022355" y="3091165"/>
            <a:ext cx="982416" cy="1"/>
          </a:xfrm>
          <a:prstGeom prst="straightConnector1">
            <a:avLst/>
          </a:prstGeom>
          <a:ln w="76200" cmpd="sng">
            <a:solidFill>
              <a:schemeClr val="accent6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29029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the color of the ellipse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896282"/>
            <a:ext cx="8229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&lt;</a:t>
            </a:r>
            <a:r>
              <a:rPr lang="en-US" sz="4000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s:Ellipse</a:t>
            </a:r>
            <a:r>
              <a:rPr lang="en-US" sz="4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smtClean="0"/>
              <a:t>width=“</a:t>
            </a:r>
            <a:r>
              <a:rPr lang="en-US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100</a:t>
            </a:r>
            <a:r>
              <a:rPr lang="en-US" sz="4000" dirty="0" smtClean="0"/>
              <a:t>” </a:t>
            </a:r>
            <a:r>
              <a:rPr lang="en-US" sz="4000" dirty="0" smtClean="0">
                <a:solidFill>
                  <a:srgbClr val="FFFFFF"/>
                </a:solidFill>
              </a:rPr>
              <a:t>height=“</a:t>
            </a:r>
            <a:r>
              <a:rPr lang="en-US" sz="4000" dirty="0" smtClean="0">
                <a:solidFill>
                  <a:srgbClr val="D99694"/>
                </a:solidFill>
              </a:rPr>
              <a:t>100</a:t>
            </a:r>
            <a:r>
              <a:rPr lang="en-US" sz="4000" dirty="0" smtClean="0">
                <a:solidFill>
                  <a:srgbClr val="FFFFFF"/>
                </a:solidFill>
              </a:rPr>
              <a:t>”</a:t>
            </a:r>
            <a:r>
              <a:rPr lang="en-US" sz="4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&gt; </a:t>
            </a:r>
          </a:p>
          <a:p>
            <a:r>
              <a:rPr lang="en-US" sz="4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&lt;</a:t>
            </a:r>
            <a:r>
              <a:rPr lang="en-US" sz="4000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s:fill</a:t>
            </a:r>
            <a:r>
              <a:rPr lang="en-US" sz="4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&gt;</a:t>
            </a:r>
            <a:endParaRPr lang="en-US" sz="4000" dirty="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r>
              <a:rPr lang="en-US" sz="4000" dirty="0" smtClean="0">
                <a:solidFill>
                  <a:srgbClr val="8EB4E3"/>
                </a:solidFill>
              </a:rPr>
              <a:t>     &lt;</a:t>
            </a:r>
            <a:r>
              <a:rPr lang="en-US" sz="4000" dirty="0" err="1" smtClean="0">
                <a:solidFill>
                  <a:srgbClr val="8EB4E3"/>
                </a:solidFill>
              </a:rPr>
              <a:t>s:SolidColor</a:t>
            </a:r>
            <a:r>
              <a:rPr lang="en-US" sz="4000" dirty="0" smtClean="0">
                <a:solidFill>
                  <a:srgbClr val="8EB4E3"/>
                </a:solidFill>
              </a:rPr>
              <a:t> </a:t>
            </a:r>
            <a:r>
              <a:rPr lang="en-US" sz="4000" dirty="0" smtClean="0"/>
              <a:t>color=“</a:t>
            </a:r>
            <a:r>
              <a:rPr lang="en-US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#FF0000</a:t>
            </a:r>
            <a:r>
              <a:rPr lang="en-US" sz="4000" dirty="0" smtClean="0"/>
              <a:t>” </a:t>
            </a:r>
            <a:r>
              <a:rPr lang="en-US" sz="4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/&gt;</a:t>
            </a:r>
          </a:p>
          <a:p>
            <a:r>
              <a:rPr lang="en-US" sz="4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&lt;/</a:t>
            </a:r>
            <a:r>
              <a:rPr lang="en-US" sz="4000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s:fill</a:t>
            </a:r>
            <a:r>
              <a:rPr lang="en-US" sz="4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&gt;</a:t>
            </a:r>
          </a:p>
          <a:p>
            <a:r>
              <a:rPr lang="en-US" sz="4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&lt;/</a:t>
            </a:r>
            <a:r>
              <a:rPr lang="en-US" sz="4000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s:Ellipse</a:t>
            </a:r>
            <a:r>
              <a:rPr lang="en-US" sz="4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&gt;</a:t>
            </a:r>
            <a:endParaRPr lang="en-US" sz="40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650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MXML: Layouts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Containers</a:t>
            </a:r>
          </a:p>
          <a:p>
            <a:endParaRPr lang="en-US" dirty="0" smtClean="0"/>
          </a:p>
          <a:p>
            <a:r>
              <a:rPr lang="en-US" dirty="0" smtClean="0"/>
              <a:t>Organizers</a:t>
            </a:r>
          </a:p>
          <a:p>
            <a:endParaRPr lang="en-US" dirty="0" smtClean="0"/>
          </a:p>
          <a:p>
            <a:r>
              <a:rPr lang="en-US" dirty="0" smtClean="0"/>
              <a:t>Positioning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5563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40188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MSML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Declarative language</a:t>
            </a:r>
            <a:endParaRPr lang="en-US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Declare objects and layout between objects</a:t>
            </a:r>
          </a:p>
          <a:p>
            <a:pPr lvl="1"/>
            <a:r>
              <a:rPr lang="en-US" dirty="0" smtClean="0"/>
              <a:t>Other example: HTML</a:t>
            </a:r>
          </a:p>
          <a:p>
            <a:r>
              <a:rPr lang="en-US" dirty="0" smtClean="0"/>
              <a:t>Good for layout declaration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8EB4E3"/>
                </a:solidFill>
              </a:rPr>
              <a:t>Imperative language</a:t>
            </a:r>
            <a:endParaRPr lang="en-US" dirty="0">
              <a:solidFill>
                <a:srgbClr val="8EB4E3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Write imperative statement that get run top to bottom</a:t>
            </a:r>
          </a:p>
          <a:p>
            <a:pPr lvl="1"/>
            <a:r>
              <a:rPr lang="en-US" dirty="0" smtClean="0"/>
              <a:t>Other example: </a:t>
            </a:r>
            <a:r>
              <a:rPr lang="en-US" dirty="0" err="1" smtClean="0"/>
              <a:t>javascript</a:t>
            </a:r>
            <a:endParaRPr lang="en-US" dirty="0" smtClean="0"/>
          </a:p>
          <a:p>
            <a:r>
              <a:rPr lang="en-US" dirty="0" smtClean="0"/>
              <a:t>Good for interactivity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4786489" y="274638"/>
            <a:ext cx="40401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Actionscript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26800" y="3993446"/>
            <a:ext cx="6941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Example: Creating a rectangle that is 100 x 100</a:t>
            </a:r>
            <a:endParaRPr lang="en-US" sz="2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6645" y="4711890"/>
            <a:ext cx="40858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&lt;</a:t>
            </a:r>
            <a:r>
              <a:rPr lang="en-US" sz="2000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s:Rect</a:t>
            </a:r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smtClean="0"/>
              <a:t>width=“</a:t>
            </a:r>
            <a:r>
              <a:rPr lang="en-US" sz="2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100</a:t>
            </a:r>
            <a:r>
              <a:rPr lang="en-US" sz="2000" dirty="0" smtClean="0"/>
              <a:t>” height=“</a:t>
            </a:r>
            <a:r>
              <a:rPr lang="en-US" sz="2000" dirty="0" smtClean="0">
                <a:solidFill>
                  <a:srgbClr val="E6B9B8"/>
                </a:solidFill>
              </a:rPr>
              <a:t>100</a:t>
            </a:r>
            <a:r>
              <a:rPr lang="en-US" sz="2000" dirty="0" smtClean="0"/>
              <a:t>” </a:t>
            </a:r>
            <a:r>
              <a:rPr lang="en-US" sz="2000" dirty="0" smtClean="0">
                <a:solidFill>
                  <a:srgbClr val="8EB4E3"/>
                </a:solidFill>
              </a:rPr>
              <a:t>/&gt;</a:t>
            </a:r>
            <a:endParaRPr lang="en-US" sz="2000" dirty="0">
              <a:solidFill>
                <a:srgbClr val="8EB4E3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30045" y="4729779"/>
            <a:ext cx="418541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v</a:t>
            </a:r>
            <a:r>
              <a:rPr lang="en-US" sz="20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ar</a:t>
            </a:r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smtClean="0"/>
              <a:t>rect1:Rectangle = </a:t>
            </a:r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new</a:t>
            </a:r>
            <a:r>
              <a:rPr lang="en-US" sz="2000" dirty="0" smtClean="0"/>
              <a:t> Rectangle;</a:t>
            </a:r>
          </a:p>
          <a:p>
            <a:r>
              <a:rPr lang="en-US" sz="2000" dirty="0"/>
              <a:t>r</a:t>
            </a:r>
            <a:r>
              <a:rPr lang="en-US" sz="2000" dirty="0" smtClean="0"/>
              <a:t>ect1.width = 100;</a:t>
            </a:r>
          </a:p>
          <a:p>
            <a:r>
              <a:rPr lang="en-US" sz="2000" dirty="0"/>
              <a:t>r</a:t>
            </a:r>
            <a:r>
              <a:rPr lang="en-US" sz="2000" dirty="0" smtClean="0"/>
              <a:t>ect1.height = 100;</a:t>
            </a:r>
          </a:p>
          <a:p>
            <a:r>
              <a:rPr lang="en-US" sz="2000" dirty="0" err="1" smtClean="0"/>
              <a:t>this.contentGroup.addElement</a:t>
            </a:r>
            <a:r>
              <a:rPr lang="en-US" sz="2000" dirty="0" smtClean="0"/>
              <a:t>(rect1);</a:t>
            </a:r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374594" y="564445"/>
            <a:ext cx="4270431" cy="5842000"/>
          </a:xfrm>
          <a:prstGeom prst="rect">
            <a:avLst/>
          </a:prstGeom>
          <a:gradFill flip="none" rotWithShape="1">
            <a:gsLst>
              <a:gs pos="0">
                <a:schemeClr val="dk1">
                  <a:shade val="51000"/>
                  <a:satMod val="130000"/>
                  <a:alpha val="62000"/>
                </a:schemeClr>
              </a:gs>
              <a:gs pos="80000">
                <a:schemeClr val="dk1">
                  <a:shade val="93000"/>
                  <a:satMod val="130000"/>
                  <a:alpha val="62000"/>
                </a:schemeClr>
              </a:gs>
              <a:gs pos="100000">
                <a:schemeClr val="dk1">
                  <a:shade val="94000"/>
                  <a:satMod val="135000"/>
                  <a:alpha val="62000"/>
                </a:schemeClr>
              </a:gs>
            </a:gsLst>
            <a:lin ang="16200000" scaled="0"/>
            <a:tileRect/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2968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3-09-11 at 8.35.2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0362" y="1925545"/>
            <a:ext cx="4102100" cy="311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401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59089" y="1896282"/>
            <a:ext cx="693702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&lt;</a:t>
            </a:r>
            <a:r>
              <a:rPr lang="en-US" sz="40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fx:Script</a:t>
            </a:r>
            <a:r>
              <a:rPr lang="en-US" sz="4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&gt; </a:t>
            </a:r>
          </a:p>
          <a:p>
            <a:r>
              <a:rPr lang="en-US" sz="4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smtClean="0"/>
              <a:t>&lt;![CDATA[</a:t>
            </a:r>
          </a:p>
          <a:p>
            <a:r>
              <a:rPr lang="en-US" sz="4000" dirty="0" smtClean="0"/>
              <a:t>     </a:t>
            </a:r>
            <a:r>
              <a:rPr lang="en-US" sz="4000" dirty="0" smtClean="0">
                <a:solidFill>
                  <a:srgbClr val="FAC090"/>
                </a:solidFill>
              </a:rPr>
              <a:t>// code goes here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]]&gt;</a:t>
            </a:r>
          </a:p>
          <a:p>
            <a:r>
              <a:rPr lang="en-US" sz="4000" dirty="0" smtClean="0">
                <a:solidFill>
                  <a:srgbClr val="93CDDD"/>
                </a:solidFill>
              </a:rPr>
              <a:t>&lt;/</a:t>
            </a:r>
            <a:r>
              <a:rPr lang="en-US" sz="4000" dirty="0" err="1" smtClean="0">
                <a:solidFill>
                  <a:srgbClr val="93CDDD"/>
                </a:solidFill>
              </a:rPr>
              <a:t>s:Script</a:t>
            </a:r>
            <a:r>
              <a:rPr lang="en-US" sz="4000" dirty="0" smtClean="0">
                <a:solidFill>
                  <a:srgbClr val="93CDDD"/>
                </a:solidFill>
              </a:rPr>
              <a:t>&gt;</a:t>
            </a:r>
            <a:endParaRPr lang="en-US" sz="4000" dirty="0">
              <a:solidFill>
                <a:srgbClr val="93CDDD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33889" y="1085839"/>
            <a:ext cx="626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Tag</a:t>
            </a:r>
            <a:endParaRPr lang="en-US" sz="2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544466" y="1547504"/>
            <a:ext cx="489423" cy="437783"/>
          </a:xfrm>
          <a:prstGeom prst="straightConnector1">
            <a:avLst/>
          </a:prstGeom>
          <a:ln w="57150" cmpd="sng">
            <a:solidFill>
              <a:schemeClr val="accent6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40955" y="1892743"/>
            <a:ext cx="3290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Don’t interpret as MXML</a:t>
            </a:r>
            <a:endParaRPr lang="en-US" sz="2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051532" y="2354408"/>
            <a:ext cx="489423" cy="437783"/>
          </a:xfrm>
          <a:prstGeom prst="straightConnector1">
            <a:avLst/>
          </a:prstGeom>
          <a:ln w="57150" cmpd="sng">
            <a:solidFill>
              <a:schemeClr val="accent6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278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Declare a script in your application</a:t>
            </a:r>
            <a:endParaRPr lang="en-US" dirty="0"/>
          </a:p>
        </p:txBody>
      </p:sp>
      <p:pic>
        <p:nvPicPr>
          <p:cNvPr id="6" name="Picture 5" descr="Screen Shot 2012-09-09 at 9.33.3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283" y="1558750"/>
            <a:ext cx="6143272" cy="483093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73667" y="1417638"/>
            <a:ext cx="7253111" cy="1263473"/>
          </a:xfrm>
          <a:prstGeom prst="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73667" y="4406372"/>
            <a:ext cx="7253111" cy="2197628"/>
          </a:xfrm>
          <a:prstGeom prst="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11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Hw1a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now!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3979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Actionscript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90978" y="2183897"/>
            <a:ext cx="69370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p</a:t>
            </a:r>
            <a:r>
              <a:rPr lang="en-US" sz="4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ublic  </a:t>
            </a:r>
            <a:r>
              <a:rPr lang="en-US" sz="4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var</a:t>
            </a:r>
            <a:r>
              <a:rPr lang="en-US" sz="4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 </a:t>
            </a:r>
            <a:r>
              <a:rPr lang="en-US" sz="4000" dirty="0" err="1" smtClean="0"/>
              <a:t>myInt:int</a:t>
            </a:r>
            <a:r>
              <a:rPr lang="en-US" sz="4000" dirty="0" smtClean="0"/>
              <a:t>;</a:t>
            </a:r>
          </a:p>
          <a:p>
            <a:r>
              <a:rPr lang="en-US" sz="4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public </a:t>
            </a:r>
            <a:r>
              <a:rPr lang="en-US" sz="4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var</a:t>
            </a:r>
            <a:r>
              <a:rPr lang="en-US" sz="4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 </a:t>
            </a:r>
            <a:r>
              <a:rPr lang="en-US" sz="4000" dirty="0" err="1" smtClean="0"/>
              <a:t>myStr:String</a:t>
            </a:r>
            <a:r>
              <a:rPr lang="en-US" sz="4000" dirty="0" smtClean="0"/>
              <a:t>= </a:t>
            </a:r>
            <a:r>
              <a:rPr lang="en-US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“hi”</a:t>
            </a:r>
            <a:r>
              <a:rPr lang="en-US" sz="4000" dirty="0" smtClean="0"/>
              <a:t>;</a:t>
            </a:r>
            <a:endParaRPr lang="en-US" sz="40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612" y="4078110"/>
            <a:ext cx="1983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Access control</a:t>
            </a:r>
            <a:endParaRPr lang="en-US" sz="2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690306" y="3662557"/>
            <a:ext cx="1" cy="471997"/>
          </a:xfrm>
          <a:prstGeom prst="straightConnector1">
            <a:avLst/>
          </a:prstGeom>
          <a:ln w="57150" cmpd="sng">
            <a:solidFill>
              <a:schemeClr val="accent6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71701" y="4724400"/>
            <a:ext cx="16255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Declaration</a:t>
            </a:r>
            <a:endParaRPr lang="en-US" sz="2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084484" y="3662557"/>
            <a:ext cx="0" cy="1118288"/>
          </a:xfrm>
          <a:prstGeom prst="straightConnector1">
            <a:avLst/>
          </a:prstGeom>
          <a:ln w="57150" cmpd="sng">
            <a:solidFill>
              <a:schemeClr val="accent6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97266" y="3999677"/>
            <a:ext cx="929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Name</a:t>
            </a:r>
            <a:endParaRPr lang="en-US" sz="2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354483" y="3584124"/>
            <a:ext cx="1" cy="471997"/>
          </a:xfrm>
          <a:prstGeom prst="straightConnector1">
            <a:avLst/>
          </a:prstGeom>
          <a:ln w="57150" cmpd="sng">
            <a:solidFill>
              <a:schemeClr val="accent6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291443" y="3999677"/>
            <a:ext cx="788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Type</a:t>
            </a:r>
            <a:endParaRPr lang="en-US" sz="2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5692215" y="3584124"/>
            <a:ext cx="1" cy="471997"/>
          </a:xfrm>
          <a:prstGeom prst="straightConnector1">
            <a:avLst/>
          </a:prstGeom>
          <a:ln w="57150" cmpd="sng">
            <a:solidFill>
              <a:schemeClr val="accent6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561444" y="3999677"/>
            <a:ext cx="892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Value</a:t>
            </a:r>
            <a:endParaRPr lang="en-US" sz="2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018661" y="3584124"/>
            <a:ext cx="1" cy="471997"/>
          </a:xfrm>
          <a:prstGeom prst="straightConnector1">
            <a:avLst/>
          </a:prstGeom>
          <a:ln w="57150" cmpd="sng">
            <a:solidFill>
              <a:schemeClr val="accent6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66159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Declare a date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Name: </a:t>
            </a:r>
            <a:r>
              <a:rPr lang="en-US" dirty="0" err="1" smtClean="0"/>
              <a:t>startTime</a:t>
            </a:r>
            <a:endParaRPr lang="en-US" dirty="0" smtClean="0"/>
          </a:p>
          <a:p>
            <a:r>
              <a:rPr lang="en-US" dirty="0" smtClean="0"/>
              <a:t>Type: Date</a:t>
            </a:r>
          </a:p>
          <a:p>
            <a:endParaRPr lang="en-US" dirty="0"/>
          </a:p>
          <a:p>
            <a:r>
              <a:rPr lang="en-US" dirty="0" smtClean="0"/>
              <a:t>Initial value set to: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new </a:t>
            </a:r>
            <a:r>
              <a:rPr lang="en-US" dirty="0" smtClean="0"/>
              <a:t>Date()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069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Declare a date object</a:t>
            </a:r>
            <a:endParaRPr lang="en-US" dirty="0"/>
          </a:p>
        </p:txBody>
      </p:sp>
      <p:pic>
        <p:nvPicPr>
          <p:cNvPr id="5" name="Picture 4" descr="Screen Shot 2012-09-09 at 9.54.1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368" y="1935339"/>
            <a:ext cx="7268632" cy="32577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59555" y="1303602"/>
            <a:ext cx="7493001" cy="1263473"/>
          </a:xfrm>
          <a:prstGeom prst="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59555" y="4378150"/>
            <a:ext cx="7493001" cy="2197628"/>
          </a:xfrm>
          <a:prstGeom prst="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7769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 a button, generate event handler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435469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Label: “Click me!”</a:t>
            </a:r>
            <a:endParaRPr lang="en-US" sz="2800" dirty="0"/>
          </a:p>
          <a:p>
            <a:r>
              <a:rPr lang="en-US" sz="2800" dirty="0" smtClean="0"/>
              <a:t>Under “On click:”, click “Generate Event Handler”</a:t>
            </a:r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pic>
        <p:nvPicPr>
          <p:cNvPr id="4" name="Picture 3" descr="Screen Shot 2012-09-09 at 10.26.1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700" y="1706034"/>
            <a:ext cx="38481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2348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Pop up an alert on click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73289" y="4318000"/>
            <a:ext cx="4038600" cy="1808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Test your program</a:t>
            </a:r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pic>
        <p:nvPicPr>
          <p:cNvPr id="4" name="Picture 3" descr="Screen Shot 2012-09-09 at 10.33.4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289" y="1972733"/>
            <a:ext cx="7583770" cy="2175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3520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Show how many seconds </a:t>
            </a:r>
            <a:br>
              <a:rPr lang="en-US" dirty="0" smtClean="0"/>
            </a:br>
            <a:r>
              <a:rPr lang="en-US" dirty="0" smtClean="0"/>
              <a:t>since the app started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73289" y="5362221"/>
            <a:ext cx="4038600" cy="9050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Test your program</a:t>
            </a:r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pic>
        <p:nvPicPr>
          <p:cNvPr id="3" name="Picture 2" descr="Screen Shot 2012-09-10 at 12.43.16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61935"/>
            <a:ext cx="9303670" cy="3246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8245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Show if the current time is </a:t>
            </a:r>
            <a:br>
              <a:rPr lang="en-US" dirty="0" smtClean="0"/>
            </a:br>
            <a:r>
              <a:rPr lang="en-US" dirty="0" smtClean="0"/>
              <a:t>the GUI lab time</a:t>
            </a:r>
            <a:endParaRPr lang="en-US" dirty="0"/>
          </a:p>
        </p:txBody>
      </p:sp>
      <p:pic>
        <p:nvPicPr>
          <p:cNvPr id="4" name="Picture 3" descr="Screen Shot 2012-09-10 at 1.53.1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92364"/>
            <a:ext cx="9144000" cy="2233448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773289" y="4909695"/>
            <a:ext cx="4038600" cy="9050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Test your program</a:t>
            </a:r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7546336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Explore?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ActionScript</a:t>
            </a:r>
            <a:r>
              <a:rPr lang="en-US" sz="2800" dirty="0"/>
              <a:t> references</a:t>
            </a:r>
            <a:br>
              <a:rPr lang="en-US" sz="2800" dirty="0"/>
            </a:br>
            <a:r>
              <a:rPr lang="en-US" sz="2800" u="sng" dirty="0">
                <a:solidFill>
                  <a:srgbClr val="8EB4E3"/>
                </a:solidFill>
              </a:rPr>
              <a:t>http://help.adobe.com/en_US/FlashPlatform/reference/actionscript/3/</a:t>
            </a:r>
            <a:r>
              <a:rPr lang="en-US" sz="2800" u="sng" dirty="0" smtClean="0">
                <a:solidFill>
                  <a:srgbClr val="8EB4E3"/>
                </a:solidFill>
              </a:rPr>
              <a:t>index.html</a:t>
            </a:r>
          </a:p>
          <a:p>
            <a:endParaRPr lang="en-US" sz="2800" dirty="0" smtClean="0"/>
          </a:p>
          <a:p>
            <a:r>
              <a:rPr lang="en-US" sz="2800" dirty="0" smtClean="0"/>
              <a:t>Example Projects: Tour </a:t>
            </a:r>
            <a:r>
              <a:rPr lang="en-US" sz="2800" dirty="0"/>
              <a:t>de </a:t>
            </a:r>
            <a:r>
              <a:rPr lang="en-US" sz="2800" dirty="0" smtClean="0"/>
              <a:t>Flex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u="sng" dirty="0" smtClean="0">
                <a:solidFill>
                  <a:srgbClr val="8EB4E3"/>
                </a:solidFill>
              </a:rPr>
              <a:t>http</a:t>
            </a:r>
            <a:r>
              <a:rPr lang="en-US" sz="2800" u="sng" dirty="0">
                <a:solidFill>
                  <a:srgbClr val="8EB4E3"/>
                </a:solidFill>
              </a:rPr>
              <a:t>://www.adobe.com/devnet/flex/</a:t>
            </a:r>
            <a:r>
              <a:rPr lang="en-US" sz="2800" u="sng" dirty="0" smtClean="0">
                <a:solidFill>
                  <a:srgbClr val="8EB4E3"/>
                </a:solidFill>
              </a:rPr>
              <a:t>tourdeflex.html</a:t>
            </a:r>
          </a:p>
          <a:p>
            <a:endParaRPr lang="en-US" sz="2800" u="sng" dirty="0">
              <a:solidFill>
                <a:srgbClr val="8EB4E3"/>
              </a:solidFill>
            </a:endParaRPr>
          </a:p>
          <a:p>
            <a:r>
              <a:rPr lang="en-US" sz="2800" smtClean="0"/>
              <a:t>Google!!</a:t>
            </a:r>
            <a:endParaRPr lang="en-US" sz="2800" u="sng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9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1b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TBA</a:t>
            </a:r>
          </a:p>
          <a:p>
            <a:endParaRPr lang="en-US" sz="2800" dirty="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r>
              <a:rPr lang="en-US" sz="2800" dirty="0" smtClean="0">
                <a:solidFill>
                  <a:srgbClr val="FFFFFF"/>
                </a:solidFill>
              </a:rPr>
              <a:t>Uses </a:t>
            </a:r>
            <a:r>
              <a:rPr lang="en-US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actionscript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smtClean="0">
                <a:solidFill>
                  <a:srgbClr val="FFFFFF"/>
                </a:solidFill>
              </a:rPr>
              <a:t>(this lab</a:t>
            </a:r>
            <a:r>
              <a:rPr lang="en-US" sz="2800" dirty="0" smtClean="0">
                <a:solidFill>
                  <a:srgbClr val="FFFFFF"/>
                </a:solidFill>
              </a:rPr>
              <a:t>)</a:t>
            </a:r>
          </a:p>
          <a:p>
            <a:endParaRPr lang="en-US" sz="2800" dirty="0" smtClean="0">
              <a:solidFill>
                <a:srgbClr val="FFFFFF"/>
              </a:solidFill>
            </a:endParaRPr>
          </a:p>
          <a:p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Due by 9:00am, 9/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25 (in two weeks)</a:t>
            </a:r>
            <a:endParaRPr lang="en-US" sz="28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en-US" sz="28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en-US" sz="28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091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3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MXML: a more general perspective</a:t>
            </a:r>
            <a:endParaRPr lang="en-US" sz="2800" dirty="0" smtClean="0"/>
          </a:p>
          <a:p>
            <a:r>
              <a:rPr lang="en-US" sz="2800" dirty="0" smtClean="0"/>
              <a:t>Basic </a:t>
            </a:r>
            <a:r>
              <a:rPr lang="en-US" sz="2800" dirty="0" err="1" smtClean="0"/>
              <a:t>actionscript</a:t>
            </a:r>
            <a:endParaRPr lang="en-US" sz="2800" dirty="0"/>
          </a:p>
          <a:p>
            <a:pPr lvl="1"/>
            <a:r>
              <a:rPr lang="en-US" sz="2400" dirty="0" smtClean="0"/>
              <a:t>Variables</a:t>
            </a:r>
          </a:p>
          <a:p>
            <a:pPr lvl="1"/>
            <a:r>
              <a:rPr lang="en-US" sz="2400" dirty="0" smtClean="0"/>
              <a:t>Functions</a:t>
            </a:r>
          </a:p>
          <a:p>
            <a:pPr lvl="1"/>
            <a:r>
              <a:rPr lang="en-US" sz="2400" dirty="0" smtClean="0"/>
              <a:t>Conditions</a:t>
            </a:r>
          </a:p>
        </p:txBody>
      </p:sp>
    </p:spTree>
    <p:extLst>
      <p:ext uri="{BB962C8B-B14F-4D97-AF65-F5344CB8AC3E}">
        <p14:creationId xmlns:p14="http://schemas.microsoft.com/office/powerpoint/2010/main" val="3454995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40188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MXML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Declarative language</a:t>
            </a:r>
            <a:endParaRPr lang="en-US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Declare objects and layout between objects</a:t>
            </a:r>
          </a:p>
          <a:p>
            <a:pPr lvl="1"/>
            <a:r>
              <a:rPr lang="en-US" dirty="0" smtClean="0"/>
              <a:t>Other example: HTML</a:t>
            </a:r>
          </a:p>
          <a:p>
            <a:r>
              <a:rPr lang="en-US" dirty="0" smtClean="0"/>
              <a:t>Good for layout declaration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8EB4E3"/>
                </a:solidFill>
              </a:rPr>
              <a:t>Imperative language</a:t>
            </a:r>
            <a:endParaRPr lang="en-US" dirty="0">
              <a:solidFill>
                <a:srgbClr val="8EB4E3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Write imperative statement that get run top to bottom</a:t>
            </a:r>
          </a:p>
          <a:p>
            <a:pPr lvl="1"/>
            <a:r>
              <a:rPr lang="en-US" dirty="0" smtClean="0"/>
              <a:t>Other example: </a:t>
            </a:r>
            <a:r>
              <a:rPr lang="en-US" dirty="0" err="1" smtClean="0"/>
              <a:t>javascript</a:t>
            </a:r>
            <a:endParaRPr lang="en-US" dirty="0" smtClean="0"/>
          </a:p>
          <a:p>
            <a:r>
              <a:rPr lang="en-US" dirty="0" smtClean="0"/>
              <a:t>Good for interactivity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4786489" y="274638"/>
            <a:ext cx="40401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Actionscript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26800" y="3993446"/>
            <a:ext cx="6941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Example: Creating a rectangle that is 100 x 100</a:t>
            </a:r>
            <a:endParaRPr lang="en-US" sz="2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6645" y="4711890"/>
            <a:ext cx="40858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&lt;</a:t>
            </a:r>
            <a:r>
              <a:rPr lang="en-US" sz="2000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s:Rect</a:t>
            </a:r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smtClean="0"/>
              <a:t>width=“</a:t>
            </a:r>
            <a:r>
              <a:rPr lang="en-US" sz="2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100</a:t>
            </a:r>
            <a:r>
              <a:rPr lang="en-US" sz="2000" dirty="0" smtClean="0"/>
              <a:t>” height=“</a:t>
            </a:r>
            <a:r>
              <a:rPr lang="en-US" sz="2000" dirty="0" smtClean="0">
                <a:solidFill>
                  <a:srgbClr val="E6B9B8"/>
                </a:solidFill>
              </a:rPr>
              <a:t>100</a:t>
            </a:r>
            <a:r>
              <a:rPr lang="en-US" sz="2000" dirty="0" smtClean="0"/>
              <a:t>” </a:t>
            </a:r>
            <a:r>
              <a:rPr lang="en-US" sz="2000" dirty="0" smtClean="0">
                <a:solidFill>
                  <a:srgbClr val="8EB4E3"/>
                </a:solidFill>
              </a:rPr>
              <a:t>/&gt;</a:t>
            </a:r>
            <a:endParaRPr lang="en-US" sz="2000" dirty="0">
              <a:solidFill>
                <a:srgbClr val="8EB4E3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30045" y="4729779"/>
            <a:ext cx="418541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v</a:t>
            </a:r>
            <a:r>
              <a:rPr lang="en-US" sz="20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ar</a:t>
            </a:r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smtClean="0"/>
              <a:t>rect1:Rectangle = </a:t>
            </a:r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new</a:t>
            </a:r>
            <a:r>
              <a:rPr lang="en-US" sz="2000" dirty="0" smtClean="0"/>
              <a:t> Rectangle;</a:t>
            </a:r>
          </a:p>
          <a:p>
            <a:r>
              <a:rPr lang="en-US" sz="2000" dirty="0"/>
              <a:t>r</a:t>
            </a:r>
            <a:r>
              <a:rPr lang="en-US" sz="2000" dirty="0" smtClean="0"/>
              <a:t>ect1.width = 100;</a:t>
            </a:r>
          </a:p>
          <a:p>
            <a:r>
              <a:rPr lang="en-US" sz="2000" dirty="0"/>
              <a:t>r</a:t>
            </a:r>
            <a:r>
              <a:rPr lang="en-US" sz="2000" dirty="0" smtClean="0"/>
              <a:t>ect1.height = 100;</a:t>
            </a:r>
          </a:p>
          <a:p>
            <a:r>
              <a:rPr lang="en-US" sz="2000" dirty="0" err="1" smtClean="0"/>
              <a:t>this.contentGroup.addElement</a:t>
            </a:r>
            <a:r>
              <a:rPr lang="en-US" sz="2000" dirty="0" smtClean="0"/>
              <a:t>(rect1);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65138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40188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MXML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Declarative language</a:t>
            </a:r>
            <a:endParaRPr lang="en-US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Declare objects and layout between objects</a:t>
            </a:r>
          </a:p>
          <a:p>
            <a:pPr lvl="1"/>
            <a:r>
              <a:rPr lang="en-US" dirty="0" smtClean="0"/>
              <a:t>Other example: HTML</a:t>
            </a:r>
          </a:p>
          <a:p>
            <a:r>
              <a:rPr lang="en-US" dirty="0" smtClean="0"/>
              <a:t>Good for layout declaration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8EB4E3"/>
                </a:solidFill>
              </a:rPr>
              <a:t>Imperative language</a:t>
            </a:r>
            <a:endParaRPr lang="en-US" dirty="0">
              <a:solidFill>
                <a:srgbClr val="8EB4E3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Write imperative statement that get run top to </a:t>
            </a:r>
            <a:r>
              <a:rPr lang="en-US" dirty="0" err="1" smtClean="0"/>
              <a:t>botttom</a:t>
            </a:r>
            <a:endParaRPr lang="en-US" dirty="0" smtClean="0"/>
          </a:p>
          <a:p>
            <a:pPr lvl="1"/>
            <a:r>
              <a:rPr lang="en-US" dirty="0" smtClean="0"/>
              <a:t>Other example: </a:t>
            </a:r>
            <a:r>
              <a:rPr lang="en-US" dirty="0" err="1" smtClean="0"/>
              <a:t>javascript</a:t>
            </a:r>
            <a:endParaRPr lang="en-US" dirty="0" smtClean="0"/>
          </a:p>
          <a:p>
            <a:r>
              <a:rPr lang="en-US" dirty="0" smtClean="0"/>
              <a:t>Good for interactivity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4786489" y="274638"/>
            <a:ext cx="40401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Actionscript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26800" y="3993446"/>
            <a:ext cx="6941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Example: Creating a rectangle that is 100 x 100</a:t>
            </a:r>
            <a:endParaRPr lang="en-US" sz="2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6645" y="4711890"/>
            <a:ext cx="40858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&lt;</a:t>
            </a:r>
            <a:r>
              <a:rPr lang="en-US" sz="2000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s:Rect</a:t>
            </a:r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smtClean="0"/>
              <a:t>width=“</a:t>
            </a:r>
            <a:r>
              <a:rPr lang="en-US" sz="2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100</a:t>
            </a:r>
            <a:r>
              <a:rPr lang="en-US" sz="2000" dirty="0" smtClean="0"/>
              <a:t>” height=“</a:t>
            </a:r>
            <a:r>
              <a:rPr lang="en-US" sz="2000" dirty="0" smtClean="0">
                <a:solidFill>
                  <a:srgbClr val="E6B9B8"/>
                </a:solidFill>
              </a:rPr>
              <a:t>100</a:t>
            </a:r>
            <a:r>
              <a:rPr lang="en-US" sz="2000" dirty="0" smtClean="0"/>
              <a:t>” </a:t>
            </a:r>
            <a:r>
              <a:rPr lang="en-US" sz="2000" dirty="0" smtClean="0">
                <a:solidFill>
                  <a:srgbClr val="8EB4E3"/>
                </a:solidFill>
              </a:rPr>
              <a:t>/&gt;</a:t>
            </a:r>
            <a:endParaRPr lang="en-US" sz="2000" dirty="0">
              <a:solidFill>
                <a:srgbClr val="8EB4E3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30045" y="4729779"/>
            <a:ext cx="418541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v</a:t>
            </a:r>
            <a:r>
              <a:rPr lang="en-US" sz="20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ar</a:t>
            </a:r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smtClean="0"/>
              <a:t>rect1:Rectangle = </a:t>
            </a:r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new</a:t>
            </a:r>
            <a:r>
              <a:rPr lang="en-US" sz="2000" dirty="0" smtClean="0"/>
              <a:t> Rectangle;</a:t>
            </a:r>
          </a:p>
          <a:p>
            <a:r>
              <a:rPr lang="en-US" sz="2000" dirty="0"/>
              <a:t>r</a:t>
            </a:r>
            <a:r>
              <a:rPr lang="en-US" sz="2000" dirty="0" smtClean="0"/>
              <a:t>ect1.width = 100;</a:t>
            </a:r>
          </a:p>
          <a:p>
            <a:r>
              <a:rPr lang="en-US" sz="2000" dirty="0"/>
              <a:t>r</a:t>
            </a:r>
            <a:r>
              <a:rPr lang="en-US" sz="2000" dirty="0" smtClean="0"/>
              <a:t>ect1.height = 100;</a:t>
            </a:r>
          </a:p>
          <a:p>
            <a:r>
              <a:rPr lang="en-US" sz="2000" dirty="0" err="1" smtClean="0"/>
              <a:t>this.contentGroup.addElement</a:t>
            </a:r>
            <a:r>
              <a:rPr lang="en-US" sz="2000" dirty="0" smtClean="0"/>
              <a:t>(rect1);</a:t>
            </a:r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4645025" y="465667"/>
            <a:ext cx="4270431" cy="5842000"/>
          </a:xfrm>
          <a:prstGeom prst="rect">
            <a:avLst/>
          </a:prstGeom>
          <a:gradFill flip="none" rotWithShape="1">
            <a:gsLst>
              <a:gs pos="0">
                <a:schemeClr val="dk1">
                  <a:shade val="51000"/>
                  <a:satMod val="130000"/>
                  <a:alpha val="62000"/>
                </a:schemeClr>
              </a:gs>
              <a:gs pos="80000">
                <a:schemeClr val="dk1">
                  <a:shade val="93000"/>
                  <a:satMod val="130000"/>
                  <a:alpha val="62000"/>
                </a:schemeClr>
              </a:gs>
              <a:gs pos="100000">
                <a:schemeClr val="dk1">
                  <a:shade val="94000"/>
                  <a:satMod val="135000"/>
                  <a:alpha val="62000"/>
                </a:schemeClr>
              </a:gs>
            </a:gsLst>
            <a:lin ang="16200000" scaled="0"/>
            <a:tileRect/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075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MXML Components: Namespaces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mx – Halo</a:t>
            </a:r>
          </a:p>
          <a:p>
            <a:r>
              <a:rPr lang="en-US" dirty="0" smtClean="0"/>
              <a:t>s – Spark (Halo + skinning)</a:t>
            </a:r>
          </a:p>
          <a:p>
            <a:r>
              <a:rPr lang="en-US" dirty="0" err="1" smtClean="0"/>
              <a:t>fx</a:t>
            </a:r>
            <a:r>
              <a:rPr lang="en-US" dirty="0" smtClean="0"/>
              <a:t> – Language (programming)</a:t>
            </a:r>
          </a:p>
          <a:p>
            <a:endParaRPr lang="en-US" dirty="0"/>
          </a:p>
          <a:p>
            <a:r>
              <a:rPr lang="en-US" dirty="0" smtClean="0"/>
              <a:t>map – Google Maps</a:t>
            </a:r>
          </a:p>
        </p:txBody>
      </p:sp>
    </p:spTree>
    <p:extLst>
      <p:ext uri="{BB962C8B-B14F-4D97-AF65-F5344CB8AC3E}">
        <p14:creationId xmlns:p14="http://schemas.microsoft.com/office/powerpoint/2010/main" val="1664147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MXML syntax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173111" y="2263167"/>
            <a:ext cx="48127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8EB4E3"/>
                </a:solidFill>
              </a:rPr>
              <a:t>&lt;</a:t>
            </a:r>
            <a:r>
              <a:rPr lang="en-US" sz="4800" dirty="0" err="1" smtClean="0">
                <a:solidFill>
                  <a:srgbClr val="8EB4E3"/>
                </a:solidFill>
              </a:rPr>
              <a:t>s:Rect</a:t>
            </a:r>
            <a:r>
              <a:rPr lang="en-US" sz="4800" dirty="0" smtClean="0">
                <a:solidFill>
                  <a:srgbClr val="8EB4E3"/>
                </a:solidFill>
              </a:rPr>
              <a:t>&gt; &lt;/</a:t>
            </a:r>
            <a:r>
              <a:rPr lang="en-US" sz="4800" dirty="0" err="1" smtClean="0">
                <a:solidFill>
                  <a:srgbClr val="8EB4E3"/>
                </a:solidFill>
              </a:rPr>
              <a:t>s:Rect</a:t>
            </a:r>
            <a:r>
              <a:rPr lang="en-US" sz="4800" dirty="0" smtClean="0">
                <a:solidFill>
                  <a:srgbClr val="8EB4E3"/>
                </a:solidFill>
              </a:rPr>
              <a:t>&gt;</a:t>
            </a:r>
            <a:endParaRPr lang="en-US" sz="4800" dirty="0">
              <a:solidFill>
                <a:srgbClr val="8EB4E3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3273778" y="3094165"/>
            <a:ext cx="0" cy="602946"/>
          </a:xfrm>
          <a:prstGeom prst="straightConnector1">
            <a:avLst/>
          </a:prstGeom>
          <a:ln w="76200" cmpd="sng">
            <a:solidFill>
              <a:schemeClr val="accent6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5740400" y="3094165"/>
            <a:ext cx="0" cy="602946"/>
          </a:xfrm>
          <a:prstGeom prst="straightConnector1">
            <a:avLst/>
          </a:prstGeom>
          <a:ln w="76200" cmpd="sng">
            <a:solidFill>
              <a:schemeClr val="accent6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93319" y="3711223"/>
            <a:ext cx="19609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Opening tag</a:t>
            </a:r>
            <a:endParaRPr lang="en-US" sz="28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52978" y="3739445"/>
            <a:ext cx="17748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Closing tag</a:t>
            </a:r>
            <a:endParaRPr lang="en-US" sz="28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430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Declare an ellipse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3973689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 </a:t>
            </a:r>
            <a:r>
              <a:rPr lang="en-US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Source View</a:t>
            </a:r>
          </a:p>
        </p:txBody>
      </p:sp>
      <p:pic>
        <p:nvPicPr>
          <p:cNvPr id="4" name="Picture 3" descr="Screen Shot 2012-09-09 at 5.44.2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0777" y="1417638"/>
            <a:ext cx="3838223" cy="51724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199" y="2681112"/>
            <a:ext cx="37338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&lt;</a:t>
            </a:r>
            <a:r>
              <a:rPr lang="en-US" sz="4800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s:Ellipse</a:t>
            </a:r>
            <a:r>
              <a:rPr lang="en-US" sz="48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&gt; </a:t>
            </a:r>
          </a:p>
          <a:p>
            <a:r>
              <a:rPr lang="en-US" sz="48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&lt;/</a:t>
            </a:r>
            <a:r>
              <a:rPr lang="en-US" sz="4800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s:Ellipse</a:t>
            </a:r>
            <a:r>
              <a:rPr lang="en-US" sz="48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&gt;</a:t>
            </a:r>
            <a:endParaRPr lang="en-US" sz="48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43778" y="4713111"/>
            <a:ext cx="1425222" cy="733778"/>
          </a:xfrm>
          <a:prstGeom prst="rect">
            <a:avLst/>
          </a:prstGeom>
          <a:noFill/>
          <a:ln w="76200" cmpd="sng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769555" y="5585556"/>
            <a:ext cx="26528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View the outline of your code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255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33186</TotalTime>
  <Words>697</Words>
  <Application>Microsoft Macintosh PowerPoint</Application>
  <PresentationFormat>On-screen Show (4:3)</PresentationFormat>
  <Paragraphs>175</Paragraphs>
  <Slides>27</Slides>
  <Notes>9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Black</vt:lpstr>
      <vt:lpstr>Lab 3: Actionscript</vt:lpstr>
      <vt:lpstr>Hw1a</vt:lpstr>
      <vt:lpstr>Project 1b</vt:lpstr>
      <vt:lpstr>Lab 3 goals</vt:lpstr>
      <vt:lpstr>MXML</vt:lpstr>
      <vt:lpstr>MXML</vt:lpstr>
      <vt:lpstr>MXML Components: Namespaces</vt:lpstr>
      <vt:lpstr>MXML syntax</vt:lpstr>
      <vt:lpstr>Declare an ellipse</vt:lpstr>
      <vt:lpstr>MXML syntax</vt:lpstr>
      <vt:lpstr>MXML syntax</vt:lpstr>
      <vt:lpstr>Set the width and height to 100</vt:lpstr>
      <vt:lpstr>MXML syntax</vt:lpstr>
      <vt:lpstr>Set the color of the ellipse</vt:lpstr>
      <vt:lpstr>MXML: Layouts</vt:lpstr>
      <vt:lpstr>MSML</vt:lpstr>
      <vt:lpstr>PowerPoint Presentation</vt:lpstr>
      <vt:lpstr>PowerPoint Presentation</vt:lpstr>
      <vt:lpstr>Declare a script in your application</vt:lpstr>
      <vt:lpstr>Actionscript</vt:lpstr>
      <vt:lpstr>Declare a date object</vt:lpstr>
      <vt:lpstr>Declare a date object</vt:lpstr>
      <vt:lpstr>Add a button, generate event handler</vt:lpstr>
      <vt:lpstr>Pop up an alert on click</vt:lpstr>
      <vt:lpstr>Show how many seconds  since the app started</vt:lpstr>
      <vt:lpstr>Show if the current time is  the GUI lab time</vt:lpstr>
      <vt:lpstr>Where to Explore?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1: Introduction</dc:title>
  <dc:creator>Kerry Chang</dc:creator>
  <cp:lastModifiedBy>Kelly Rivers</cp:lastModifiedBy>
  <cp:revision>312</cp:revision>
  <dcterms:created xsi:type="dcterms:W3CDTF">2012-08-02T22:06:06Z</dcterms:created>
  <dcterms:modified xsi:type="dcterms:W3CDTF">2013-09-11T12:46:55Z</dcterms:modified>
</cp:coreProperties>
</file>