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7"/>
  </p:notesMasterIdLst>
  <p:sldIdLst>
    <p:sldId id="256" r:id="rId2"/>
    <p:sldId id="322" r:id="rId3"/>
    <p:sldId id="390" r:id="rId4"/>
    <p:sldId id="391" r:id="rId5"/>
    <p:sldId id="392" r:id="rId6"/>
    <p:sldId id="352" r:id="rId7"/>
    <p:sldId id="353" r:id="rId8"/>
    <p:sldId id="371" r:id="rId9"/>
    <p:sldId id="356" r:id="rId10"/>
    <p:sldId id="358" r:id="rId11"/>
    <p:sldId id="357" r:id="rId12"/>
    <p:sldId id="359" r:id="rId13"/>
    <p:sldId id="360" r:id="rId14"/>
    <p:sldId id="361" r:id="rId15"/>
    <p:sldId id="362" r:id="rId16"/>
    <p:sldId id="363" r:id="rId17"/>
    <p:sldId id="364" r:id="rId18"/>
    <p:sldId id="365" r:id="rId19"/>
    <p:sldId id="354" r:id="rId20"/>
    <p:sldId id="368" r:id="rId21"/>
    <p:sldId id="373" r:id="rId22"/>
    <p:sldId id="375" r:id="rId23"/>
    <p:sldId id="376" r:id="rId24"/>
    <p:sldId id="377" r:id="rId25"/>
    <p:sldId id="378" r:id="rId26"/>
    <p:sldId id="379" r:id="rId27"/>
    <p:sldId id="380" r:id="rId28"/>
    <p:sldId id="382" r:id="rId29"/>
    <p:sldId id="387" r:id="rId30"/>
    <p:sldId id="386" r:id="rId31"/>
    <p:sldId id="384" r:id="rId32"/>
    <p:sldId id="385" r:id="rId33"/>
    <p:sldId id="388" r:id="rId34"/>
    <p:sldId id="389" r:id="rId35"/>
    <p:sldId id="381" r:id="rId3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200"/>
    <a:srgbClr val="2C712A"/>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1" autoAdjust="0"/>
    <p:restoredTop sz="79051" autoAdjust="0"/>
  </p:normalViewPr>
  <p:slideViewPr>
    <p:cSldViewPr snapToGrid="0" snapToObjects="1">
      <p:cViewPr>
        <p:scale>
          <a:sx n="85" d="100"/>
          <a:sy n="85" d="100"/>
        </p:scale>
        <p:origin x="-2184" y="-12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notesMaster" Target="notesMasters/notesMaster1.xml"/><Relationship Id="rId38" Type="http://schemas.openxmlformats.org/officeDocument/2006/relationships/printerSettings" Target="printerSettings/printerSettings1.bin"/><Relationship Id="rId39" Type="http://schemas.openxmlformats.org/officeDocument/2006/relationships/presProps" Target="presProps.xml"/><Relationship Id="rId40" Type="http://schemas.openxmlformats.org/officeDocument/2006/relationships/viewProps" Target="viewProps.xml"/><Relationship Id="rId41" Type="http://schemas.openxmlformats.org/officeDocument/2006/relationships/theme" Target="theme/theme1.xml"/><Relationship Id="rId4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C29A09C-0E93-D847-96F0-FB82B8E4C6CD}" type="datetimeFigureOut">
              <a:rPr lang="en-US" smtClean="0"/>
              <a:t>10/2/13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5397928-1913-9948-A641-4BB55543F096}" type="slidenum">
              <a:rPr lang="en-US" smtClean="0"/>
              <a:t>‹#›</a:t>
            </a:fld>
            <a:endParaRPr lang="en-US"/>
          </a:p>
        </p:txBody>
      </p:sp>
    </p:spTree>
    <p:extLst>
      <p:ext uri="{BB962C8B-B14F-4D97-AF65-F5344CB8AC3E}">
        <p14:creationId xmlns:p14="http://schemas.microsoft.com/office/powerpoint/2010/main" val="315181166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F475B59-4DBD-A544-B1EE-22B850B46FAB}" type="datetimeFigureOut">
              <a:rPr lang="en-US" smtClean="0"/>
              <a:t>10/2/13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9CEE68-5342-7347-B451-30BB11D67D58}" type="slidenum">
              <a:rPr lang="en-US" smtClean="0"/>
              <a:t>‹#›</a:t>
            </a:fld>
            <a:endParaRPr lang="en-US"/>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475B59-4DBD-A544-B1EE-22B850B46FAB}" type="datetimeFigureOut">
              <a:rPr lang="en-US" smtClean="0"/>
              <a:t>10/2/13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9CEE68-5342-7347-B451-30BB11D67D58}" type="slidenum">
              <a:rPr lang="en-US" smtClean="0"/>
              <a:t>‹#›</a:t>
            </a:fld>
            <a:endParaRPr lang="en-US"/>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475B59-4DBD-A544-B1EE-22B850B46FAB}" type="datetimeFigureOut">
              <a:rPr lang="en-US" smtClean="0"/>
              <a:t>10/2/13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9CEE68-5342-7347-B451-30BB11D67D58}" type="slidenum">
              <a:rPr lang="en-US" smtClean="0"/>
              <a:t>‹#›</a:t>
            </a:fld>
            <a:endParaRPr lang="en-US"/>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475B59-4DBD-A544-B1EE-22B850B46FAB}" type="datetimeFigureOut">
              <a:rPr lang="en-US" smtClean="0"/>
              <a:t>10/2/13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9CEE68-5342-7347-B451-30BB11D67D58}" type="slidenum">
              <a:rPr lang="en-US" smtClean="0"/>
              <a:t>‹#›</a:t>
            </a:fld>
            <a:endParaRPr lang="en-US"/>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F475B59-4DBD-A544-B1EE-22B850B46FAB}" type="datetimeFigureOut">
              <a:rPr lang="en-US" smtClean="0"/>
              <a:t>10/2/13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9CEE68-5342-7347-B451-30BB11D67D58}" type="slidenum">
              <a:rPr lang="en-US" smtClean="0"/>
              <a:t>‹#›</a:t>
            </a:fld>
            <a:endParaRPr lang="en-US"/>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F475B59-4DBD-A544-B1EE-22B850B46FAB}" type="datetimeFigureOut">
              <a:rPr lang="en-US" smtClean="0"/>
              <a:t>10/2/13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9CEE68-5342-7347-B451-30BB11D67D58}" type="slidenum">
              <a:rPr lang="en-US" smtClean="0"/>
              <a:t>‹#›</a:t>
            </a:fld>
            <a:endParaRPr lang="en-US"/>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F475B59-4DBD-A544-B1EE-22B850B46FAB}" type="datetimeFigureOut">
              <a:rPr lang="en-US" smtClean="0"/>
              <a:t>10/2/13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59CEE68-5342-7347-B451-30BB11D67D58}" type="slidenum">
              <a:rPr lang="en-US" smtClean="0"/>
              <a:t>‹#›</a:t>
            </a:fld>
            <a:endParaRPr lang="en-US"/>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F475B59-4DBD-A544-B1EE-22B850B46FAB}" type="datetimeFigureOut">
              <a:rPr lang="en-US" smtClean="0"/>
              <a:t>10/2/13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59CEE68-5342-7347-B451-30BB11D67D58}" type="slidenum">
              <a:rPr lang="en-US" smtClean="0"/>
              <a:t>‹#›</a:t>
            </a:fld>
            <a:endParaRPr lang="en-US"/>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475B59-4DBD-A544-B1EE-22B850B46FAB}" type="datetimeFigureOut">
              <a:rPr lang="en-US" smtClean="0"/>
              <a:t>10/2/13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59CEE68-5342-7347-B451-30BB11D67D58}" type="slidenum">
              <a:rPr lang="en-US" smtClean="0"/>
              <a:t>‹#›</a:t>
            </a:fld>
            <a:endParaRPr lang="en-US"/>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475B59-4DBD-A544-B1EE-22B850B46FAB}" type="datetimeFigureOut">
              <a:rPr lang="en-US" smtClean="0"/>
              <a:t>10/2/13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9CEE68-5342-7347-B451-30BB11D67D58}" type="slidenum">
              <a:rPr lang="en-US" smtClean="0"/>
              <a:t>‹#›</a:t>
            </a:fld>
            <a:endParaRPr lang="en-US"/>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475B59-4DBD-A544-B1EE-22B850B46FAB}" type="datetimeFigureOut">
              <a:rPr lang="en-US" smtClean="0"/>
              <a:t>10/2/13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9CEE68-5342-7347-B451-30BB11D67D58}" type="slidenum">
              <a:rPr lang="en-US" smtClean="0"/>
              <a:t>‹#›</a:t>
            </a:fld>
            <a:endParaRPr lang="en-US"/>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475B59-4DBD-A544-B1EE-22B850B46FAB}" type="datetimeFigureOut">
              <a:rPr lang="en-US" smtClean="0"/>
              <a:t>10/2/13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9CEE68-5342-7347-B451-30BB11D67D58}"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Lab 6: event &amp; input intro</a:t>
            </a:r>
            <a:endParaRPr lang="en-US" dirty="0"/>
          </a:p>
        </p:txBody>
      </p:sp>
      <p:sp>
        <p:nvSpPr>
          <p:cNvPr id="3" name="Subtitle 2"/>
          <p:cNvSpPr>
            <a:spLocks noGrp="1"/>
          </p:cNvSpPr>
          <p:nvPr>
            <p:ph type="subTitle" idx="1"/>
          </p:nvPr>
        </p:nvSpPr>
        <p:spPr/>
        <p:txBody>
          <a:bodyPr>
            <a:normAutofit/>
          </a:bodyPr>
          <a:lstStyle/>
          <a:p>
            <a:r>
              <a:rPr lang="en-US" sz="2400" dirty="0" smtClean="0"/>
              <a:t>User Interface Lab: GUI Lab</a:t>
            </a:r>
          </a:p>
          <a:p>
            <a:r>
              <a:rPr lang="en-US" sz="2400" dirty="0" smtClean="0"/>
              <a:t>Oct. </a:t>
            </a:r>
            <a:r>
              <a:rPr lang="en-US" sz="2400" dirty="0" smtClean="0"/>
              <a:t>2</a:t>
            </a:r>
            <a:r>
              <a:rPr lang="en-US" sz="2400" baseline="30000" dirty="0" smtClean="0"/>
              <a:t>nd</a:t>
            </a:r>
            <a:r>
              <a:rPr lang="en-US" sz="2400" dirty="0" smtClean="0"/>
              <a:t>, 2013</a:t>
            </a:r>
            <a:endParaRPr lang="en-US" sz="2400" dirty="0"/>
          </a:p>
        </p:txBody>
      </p:sp>
    </p:spTree>
    <p:extLst>
      <p:ext uri="{BB962C8B-B14F-4D97-AF65-F5344CB8AC3E}">
        <p14:creationId xmlns:p14="http://schemas.microsoft.com/office/powerpoint/2010/main" val="2793077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2-10-01 at 10.24.35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623" y="951379"/>
            <a:ext cx="8869848" cy="5099797"/>
          </a:xfrm>
          <a:prstGeom prst="rect">
            <a:avLst/>
          </a:prstGeom>
        </p:spPr>
      </p:pic>
    </p:spTree>
    <p:extLst>
      <p:ext uri="{BB962C8B-B14F-4D97-AF65-F5344CB8AC3E}">
        <p14:creationId xmlns:p14="http://schemas.microsoft.com/office/powerpoint/2010/main" val="25350492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143629" y="4809995"/>
            <a:ext cx="4853212" cy="1015663"/>
          </a:xfrm>
          <a:prstGeom prst="rect">
            <a:avLst/>
          </a:prstGeom>
          <a:noFill/>
        </p:spPr>
        <p:txBody>
          <a:bodyPr wrap="none" rtlCol="0">
            <a:spAutoFit/>
          </a:bodyPr>
          <a:lstStyle/>
          <a:p>
            <a:pPr algn="ctr"/>
            <a:r>
              <a:rPr lang="en-US" sz="3200" dirty="0"/>
              <a:t>t</a:t>
            </a:r>
            <a:r>
              <a:rPr lang="en-US" sz="3200" dirty="0" smtClean="0"/>
              <a:t>ake this </a:t>
            </a:r>
            <a:r>
              <a:rPr lang="en-US" sz="3200" dirty="0" err="1" smtClean="0"/>
              <a:t>mxml</a:t>
            </a:r>
            <a:r>
              <a:rPr lang="en-US" sz="3200" dirty="0" smtClean="0"/>
              <a:t> application…</a:t>
            </a:r>
          </a:p>
          <a:p>
            <a:pPr algn="ctr"/>
            <a:r>
              <a:rPr lang="en-US" sz="2800" dirty="0" smtClean="0">
                <a:solidFill>
                  <a:srgbClr val="00C200"/>
                </a:solidFill>
              </a:rPr>
              <a:t>everything is run on startup</a:t>
            </a:r>
            <a:endParaRPr lang="en-US" sz="2800" dirty="0">
              <a:solidFill>
                <a:srgbClr val="00C200"/>
              </a:solidFill>
            </a:endParaRPr>
          </a:p>
        </p:txBody>
      </p:sp>
      <p:pic>
        <p:nvPicPr>
          <p:cNvPr id="2" name="Picture 1" descr="Screen Shot 2012-10-01 at 10.25.52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882" y="1040652"/>
            <a:ext cx="9085389" cy="3650877"/>
          </a:xfrm>
          <a:prstGeom prst="rect">
            <a:avLst/>
          </a:prstGeom>
        </p:spPr>
      </p:pic>
    </p:spTree>
    <p:extLst>
      <p:ext uri="{BB962C8B-B14F-4D97-AF65-F5344CB8AC3E}">
        <p14:creationId xmlns:p14="http://schemas.microsoft.com/office/powerpoint/2010/main" val="22267164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2-10-01 at 10.24.35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623" y="264086"/>
            <a:ext cx="8869848" cy="5099797"/>
          </a:xfrm>
          <a:prstGeom prst="rect">
            <a:avLst/>
          </a:prstGeom>
        </p:spPr>
      </p:pic>
      <p:sp>
        <p:nvSpPr>
          <p:cNvPr id="3" name="TextBox 2"/>
          <p:cNvSpPr txBox="1"/>
          <p:nvPr/>
        </p:nvSpPr>
        <p:spPr>
          <a:xfrm>
            <a:off x="818957" y="5482349"/>
            <a:ext cx="7502575" cy="584776"/>
          </a:xfrm>
          <a:prstGeom prst="rect">
            <a:avLst/>
          </a:prstGeom>
          <a:noFill/>
        </p:spPr>
        <p:txBody>
          <a:bodyPr wrap="none" rtlCol="0">
            <a:spAutoFit/>
          </a:bodyPr>
          <a:lstStyle/>
          <a:p>
            <a:pPr algn="ctr"/>
            <a:r>
              <a:rPr lang="en-US" sz="3200" dirty="0" smtClean="0"/>
              <a:t>We want to pop up an alert when pressed…</a:t>
            </a:r>
            <a:endParaRPr lang="en-US" sz="2800" dirty="0">
              <a:solidFill>
                <a:srgbClr val="00C200"/>
              </a:solidFill>
            </a:endParaRPr>
          </a:p>
        </p:txBody>
      </p:sp>
    </p:spTree>
    <p:extLst>
      <p:ext uri="{BB962C8B-B14F-4D97-AF65-F5344CB8AC3E}">
        <p14:creationId xmlns:p14="http://schemas.microsoft.com/office/powerpoint/2010/main" val="18348956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60081" y="5482349"/>
            <a:ext cx="8440271" cy="1077218"/>
          </a:xfrm>
          <a:prstGeom prst="rect">
            <a:avLst/>
          </a:prstGeom>
          <a:noFill/>
        </p:spPr>
        <p:txBody>
          <a:bodyPr wrap="square" rtlCol="0">
            <a:spAutoFit/>
          </a:bodyPr>
          <a:lstStyle/>
          <a:p>
            <a:pPr algn="ctr"/>
            <a:r>
              <a:rPr lang="en-US" sz="3200" dirty="0"/>
              <a:t>select button </a:t>
            </a:r>
            <a:r>
              <a:rPr lang="en-US" sz="3200" dirty="0" smtClean="0"/>
              <a:t>-&gt; “</a:t>
            </a:r>
            <a:r>
              <a:rPr lang="en-US" sz="3200" dirty="0"/>
              <a:t>generate event handler</a:t>
            </a:r>
            <a:r>
              <a:rPr lang="en-US" sz="3200" dirty="0" smtClean="0"/>
              <a:t>” does </a:t>
            </a:r>
            <a:r>
              <a:rPr lang="en-US" sz="3200" dirty="0"/>
              <a:t>this for you</a:t>
            </a:r>
            <a:endParaRPr lang="en-US" sz="2800" dirty="0">
              <a:solidFill>
                <a:srgbClr val="00C200"/>
              </a:solidFill>
            </a:endParaRPr>
          </a:p>
        </p:txBody>
      </p:sp>
      <p:pic>
        <p:nvPicPr>
          <p:cNvPr id="5" name="Picture 4" descr="Screen Shot 2012-10-01 at 10.29.25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0082" y="157686"/>
            <a:ext cx="8440271" cy="5328453"/>
          </a:xfrm>
          <a:prstGeom prst="rect">
            <a:avLst/>
          </a:prstGeom>
        </p:spPr>
      </p:pic>
    </p:spTree>
    <p:extLst>
      <p:ext uri="{BB962C8B-B14F-4D97-AF65-F5344CB8AC3E}">
        <p14:creationId xmlns:p14="http://schemas.microsoft.com/office/powerpoint/2010/main" val="9262713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60954" y="5123760"/>
            <a:ext cx="6218569" cy="1015663"/>
          </a:xfrm>
          <a:prstGeom prst="rect">
            <a:avLst/>
          </a:prstGeom>
          <a:noFill/>
        </p:spPr>
        <p:txBody>
          <a:bodyPr wrap="none" rtlCol="0">
            <a:spAutoFit/>
          </a:bodyPr>
          <a:lstStyle/>
          <a:p>
            <a:pPr algn="ctr"/>
            <a:r>
              <a:rPr lang="en-US" sz="3200" dirty="0" smtClean="0"/>
              <a:t>…after generating the event handler</a:t>
            </a:r>
          </a:p>
          <a:p>
            <a:pPr algn="ctr"/>
            <a:r>
              <a:rPr lang="en-US" sz="2800" dirty="0" smtClean="0"/>
              <a:t>where is the event handler here?</a:t>
            </a:r>
            <a:endParaRPr lang="en-US" sz="2800" dirty="0"/>
          </a:p>
        </p:txBody>
      </p:sp>
      <p:pic>
        <p:nvPicPr>
          <p:cNvPr id="2" name="Picture 1" descr="Screen Shot 2012-10-01 at 10.31.38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822" y="358588"/>
            <a:ext cx="9035087" cy="4765172"/>
          </a:xfrm>
          <a:prstGeom prst="rect">
            <a:avLst/>
          </a:prstGeom>
        </p:spPr>
      </p:pic>
    </p:spTree>
    <p:extLst>
      <p:ext uri="{BB962C8B-B14F-4D97-AF65-F5344CB8AC3E}">
        <p14:creationId xmlns:p14="http://schemas.microsoft.com/office/powerpoint/2010/main" val="14645963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39289" y="5143349"/>
            <a:ext cx="7497887" cy="1077218"/>
          </a:xfrm>
          <a:prstGeom prst="rect">
            <a:avLst/>
          </a:prstGeom>
          <a:noFill/>
        </p:spPr>
        <p:txBody>
          <a:bodyPr wrap="square" rtlCol="0">
            <a:spAutoFit/>
          </a:bodyPr>
          <a:lstStyle/>
          <a:p>
            <a:pPr algn="ctr"/>
            <a:r>
              <a:rPr lang="en-US" sz="3200" dirty="0" smtClean="0"/>
              <a:t>Event handler will get run only when button is pressed</a:t>
            </a:r>
            <a:endParaRPr lang="en-US" sz="2800" dirty="0"/>
          </a:p>
        </p:txBody>
      </p:sp>
      <p:pic>
        <p:nvPicPr>
          <p:cNvPr id="3" name="Picture 2" descr="Screen Shot 2012-10-01 at 10.33.05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884" y="394877"/>
            <a:ext cx="9024470" cy="4644948"/>
          </a:xfrm>
          <a:prstGeom prst="rect">
            <a:avLst/>
          </a:prstGeom>
        </p:spPr>
      </p:pic>
    </p:spTree>
    <p:extLst>
      <p:ext uri="{BB962C8B-B14F-4D97-AF65-F5344CB8AC3E}">
        <p14:creationId xmlns:p14="http://schemas.microsoft.com/office/powerpoint/2010/main" val="32381964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39289" y="5143349"/>
            <a:ext cx="7497887" cy="1077218"/>
          </a:xfrm>
          <a:prstGeom prst="rect">
            <a:avLst/>
          </a:prstGeom>
          <a:noFill/>
        </p:spPr>
        <p:txBody>
          <a:bodyPr wrap="square" rtlCol="0">
            <a:spAutoFit/>
          </a:bodyPr>
          <a:lstStyle/>
          <a:p>
            <a:pPr algn="ctr"/>
            <a:r>
              <a:rPr lang="en-US" sz="3200" dirty="0" smtClean="0"/>
              <a:t>Event handler will get run only when button is pressed</a:t>
            </a:r>
            <a:endParaRPr lang="en-US" sz="2800" dirty="0"/>
          </a:p>
        </p:txBody>
      </p:sp>
      <p:pic>
        <p:nvPicPr>
          <p:cNvPr id="2" name="Picture 1" descr="Screen Shot 2012-10-01 at 10.34.26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822" y="489174"/>
            <a:ext cx="9066749" cy="4680475"/>
          </a:xfrm>
          <a:prstGeom prst="rect">
            <a:avLst/>
          </a:prstGeom>
        </p:spPr>
      </p:pic>
    </p:spTree>
    <p:extLst>
      <p:ext uri="{BB962C8B-B14F-4D97-AF65-F5344CB8AC3E}">
        <p14:creationId xmlns:p14="http://schemas.microsoft.com/office/powerpoint/2010/main" val="16251046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30113" y="5864110"/>
            <a:ext cx="7931182" cy="584776"/>
          </a:xfrm>
          <a:prstGeom prst="rect">
            <a:avLst/>
          </a:prstGeom>
          <a:noFill/>
        </p:spPr>
        <p:txBody>
          <a:bodyPr wrap="square" rtlCol="0">
            <a:spAutoFit/>
          </a:bodyPr>
          <a:lstStyle/>
          <a:p>
            <a:pPr algn="ctr"/>
            <a:r>
              <a:rPr lang="en-US" sz="3200" dirty="0" smtClean="0"/>
              <a:t>Showing an alert when the button is pressed</a:t>
            </a:r>
            <a:endParaRPr lang="en-US" sz="2800" dirty="0"/>
          </a:p>
        </p:txBody>
      </p:sp>
      <p:pic>
        <p:nvPicPr>
          <p:cNvPr id="3" name="Picture 2" descr="Screen Shot 2012-10-01 at 10.35.44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85585" cy="5812118"/>
          </a:xfrm>
          <a:prstGeom prst="rect">
            <a:avLst/>
          </a:prstGeom>
        </p:spPr>
      </p:pic>
    </p:spTree>
    <p:extLst>
      <p:ext uri="{BB962C8B-B14F-4D97-AF65-F5344CB8AC3E}">
        <p14:creationId xmlns:p14="http://schemas.microsoft.com/office/powerpoint/2010/main" val="14747587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30113" y="5780782"/>
            <a:ext cx="7931182" cy="1077218"/>
          </a:xfrm>
          <a:prstGeom prst="rect">
            <a:avLst/>
          </a:prstGeom>
          <a:noFill/>
        </p:spPr>
        <p:txBody>
          <a:bodyPr wrap="square" rtlCol="0">
            <a:spAutoFit/>
          </a:bodyPr>
          <a:lstStyle/>
          <a:p>
            <a:pPr algn="ctr"/>
            <a:r>
              <a:rPr lang="en-US" sz="3200" dirty="0" smtClean="0">
                <a:solidFill>
                  <a:srgbClr val="00C200"/>
                </a:solidFill>
              </a:rPr>
              <a:t>Green stuffs: run when application starts</a:t>
            </a:r>
          </a:p>
          <a:p>
            <a:pPr algn="ctr"/>
            <a:r>
              <a:rPr lang="en-US" sz="3200" dirty="0" smtClean="0">
                <a:solidFill>
                  <a:schemeClr val="accent6">
                    <a:lumMod val="75000"/>
                  </a:schemeClr>
                </a:solidFill>
              </a:rPr>
              <a:t>Orange stuffs: run when the button is pressed</a:t>
            </a:r>
            <a:endParaRPr lang="en-US" sz="2800" dirty="0">
              <a:solidFill>
                <a:schemeClr val="accent6">
                  <a:lumMod val="75000"/>
                </a:schemeClr>
              </a:solidFill>
            </a:endParaRPr>
          </a:p>
        </p:txBody>
      </p:sp>
      <p:pic>
        <p:nvPicPr>
          <p:cNvPr id="2" name="Picture 1" descr="Screen Shot 2012-10-01 at 10.36.52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882" y="-1"/>
            <a:ext cx="9203765" cy="5792958"/>
          </a:xfrm>
          <a:prstGeom prst="rect">
            <a:avLst/>
          </a:prstGeom>
        </p:spPr>
      </p:pic>
    </p:spTree>
    <p:extLst>
      <p:ext uri="{BB962C8B-B14F-4D97-AF65-F5344CB8AC3E}">
        <p14:creationId xmlns:p14="http://schemas.microsoft.com/office/powerpoint/2010/main" val="19816632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Event handlers</a:t>
            </a:r>
            <a:endParaRPr lang="en-US" dirty="0"/>
          </a:p>
        </p:txBody>
      </p:sp>
      <p:sp>
        <p:nvSpPr>
          <p:cNvPr id="3" name="Content Placeholder 2"/>
          <p:cNvSpPr>
            <a:spLocks noGrp="1"/>
          </p:cNvSpPr>
          <p:nvPr>
            <p:ph idx="1"/>
          </p:nvPr>
        </p:nvSpPr>
        <p:spPr>
          <a:xfrm>
            <a:off x="457200" y="1600200"/>
            <a:ext cx="8229600" cy="4525963"/>
          </a:xfrm>
        </p:spPr>
        <p:txBody>
          <a:bodyPr>
            <a:normAutofit/>
          </a:bodyPr>
          <a:lstStyle/>
          <a:p>
            <a:r>
              <a:rPr lang="en-US" sz="2800" dirty="0" smtClean="0"/>
              <a:t>An event handler may handle events from multiple objects.</a:t>
            </a:r>
            <a:endParaRPr lang="en-US" sz="2400" dirty="0" smtClean="0">
              <a:solidFill>
                <a:srgbClr val="FFFFFF"/>
              </a:solidFill>
            </a:endParaRPr>
          </a:p>
          <a:p>
            <a:pPr lvl="1"/>
            <a:endParaRPr lang="en-US" sz="2400" dirty="0">
              <a:solidFill>
                <a:srgbClr val="FFFFFF"/>
              </a:solidFill>
            </a:endParaRPr>
          </a:p>
          <a:p>
            <a:r>
              <a:rPr lang="en-US" sz="2800" dirty="0" smtClean="0">
                <a:solidFill>
                  <a:srgbClr val="FFFFFF"/>
                </a:solidFill>
              </a:rPr>
              <a:t>An object might distribute events to multiple event handlers. </a:t>
            </a:r>
            <a:endParaRPr lang="en-US" sz="2400" dirty="0">
              <a:solidFill>
                <a:srgbClr val="FFFFFF"/>
              </a:solidFill>
            </a:endParaRPr>
          </a:p>
        </p:txBody>
      </p:sp>
      <p:pic>
        <p:nvPicPr>
          <p:cNvPr id="5" name="Picture 4" descr="Screen Shot 2012-10-01 at 10.11.17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7857" y="4106862"/>
            <a:ext cx="8238943" cy="2243137"/>
          </a:xfrm>
          <a:prstGeom prst="rect">
            <a:avLst/>
          </a:prstGeom>
        </p:spPr>
      </p:pic>
    </p:spTree>
    <p:extLst>
      <p:ext uri="{BB962C8B-B14F-4D97-AF65-F5344CB8AC3E}">
        <p14:creationId xmlns:p14="http://schemas.microsoft.com/office/powerpoint/2010/main" val="37584883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 6 goals</a:t>
            </a:r>
            <a:endParaRPr lang="en-US" dirty="0"/>
          </a:p>
        </p:txBody>
      </p:sp>
      <p:sp>
        <p:nvSpPr>
          <p:cNvPr id="3" name="Content Placeholder 2"/>
          <p:cNvSpPr>
            <a:spLocks noGrp="1"/>
          </p:cNvSpPr>
          <p:nvPr>
            <p:ph idx="1"/>
          </p:nvPr>
        </p:nvSpPr>
        <p:spPr/>
        <p:txBody>
          <a:bodyPr>
            <a:normAutofit/>
          </a:bodyPr>
          <a:lstStyle/>
          <a:p>
            <a:r>
              <a:rPr lang="en-US" sz="2800" dirty="0" smtClean="0"/>
              <a:t>Hw1b review</a:t>
            </a:r>
          </a:p>
          <a:p>
            <a:endParaRPr lang="en-US" sz="2800" dirty="0"/>
          </a:p>
          <a:p>
            <a:r>
              <a:rPr lang="en-US" sz="2800" dirty="0" smtClean="0"/>
              <a:t>Debugging Techniques</a:t>
            </a:r>
          </a:p>
          <a:p>
            <a:endParaRPr lang="en-US" sz="2800" dirty="0"/>
          </a:p>
          <a:p>
            <a:r>
              <a:rPr lang="en-US" sz="2800" dirty="0" smtClean="0"/>
              <a:t>Events and</a:t>
            </a:r>
            <a:r>
              <a:rPr lang="en-US" sz="2800" dirty="0"/>
              <a:t> </a:t>
            </a:r>
            <a:r>
              <a:rPr lang="en-US" sz="2800" dirty="0" smtClean="0"/>
              <a:t>Event handlers</a:t>
            </a:r>
            <a:endParaRPr lang="en-US" sz="2800" dirty="0" smtClean="0"/>
          </a:p>
        </p:txBody>
      </p:sp>
    </p:spTree>
    <p:extLst>
      <p:ext uri="{BB962C8B-B14F-4D97-AF65-F5344CB8AC3E}">
        <p14:creationId xmlns:p14="http://schemas.microsoft.com/office/powerpoint/2010/main" val="42152965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In-class project</a:t>
            </a:r>
            <a:endParaRPr lang="en-US" dirty="0"/>
          </a:p>
        </p:txBody>
      </p:sp>
      <p:sp>
        <p:nvSpPr>
          <p:cNvPr id="3" name="Content Placeholder 2"/>
          <p:cNvSpPr>
            <a:spLocks noGrp="1"/>
          </p:cNvSpPr>
          <p:nvPr>
            <p:ph idx="1"/>
          </p:nvPr>
        </p:nvSpPr>
        <p:spPr>
          <a:xfrm>
            <a:off x="457200" y="1600200"/>
            <a:ext cx="8229600" cy="4525963"/>
          </a:xfrm>
        </p:spPr>
        <p:txBody>
          <a:bodyPr>
            <a:normAutofit/>
          </a:bodyPr>
          <a:lstStyle/>
          <a:p>
            <a:r>
              <a:rPr lang="en-US" sz="2800" dirty="0" smtClean="0"/>
              <a:t>Create a new Flex project named “</a:t>
            </a:r>
            <a:r>
              <a:rPr lang="en-US" sz="2800" dirty="0" smtClean="0">
                <a:solidFill>
                  <a:srgbClr val="FAC090"/>
                </a:solidFill>
              </a:rPr>
              <a:t>Lab6ICP</a:t>
            </a:r>
            <a:r>
              <a:rPr lang="en-US" sz="2800" dirty="0" smtClean="0"/>
              <a:t>”</a:t>
            </a:r>
          </a:p>
          <a:p>
            <a:r>
              <a:rPr lang="en-US" sz="2800" dirty="0" smtClean="0"/>
              <a:t>Create a </a:t>
            </a:r>
            <a:r>
              <a:rPr lang="en-US" sz="2800" dirty="0" err="1" smtClean="0"/>
              <a:t>VGroup</a:t>
            </a:r>
            <a:endParaRPr lang="en-US" sz="2400" dirty="0" smtClean="0">
              <a:solidFill>
                <a:srgbClr val="FFFFFF"/>
              </a:solidFill>
            </a:endParaRPr>
          </a:p>
          <a:p>
            <a:r>
              <a:rPr lang="en-US" sz="2800" dirty="0" smtClean="0">
                <a:solidFill>
                  <a:srgbClr val="FFFFFF"/>
                </a:solidFill>
              </a:rPr>
              <a:t>Put a button in </a:t>
            </a:r>
            <a:r>
              <a:rPr lang="en-US" sz="2800" dirty="0" err="1" smtClean="0">
                <a:solidFill>
                  <a:srgbClr val="FFFFFF"/>
                </a:solidFill>
              </a:rPr>
              <a:t>Vgroup</a:t>
            </a:r>
            <a:endParaRPr lang="en-US" sz="2800" dirty="0" smtClean="0">
              <a:solidFill>
                <a:srgbClr val="FFFFFF"/>
              </a:solidFill>
            </a:endParaRPr>
          </a:p>
          <a:p>
            <a:pPr lvl="1"/>
            <a:r>
              <a:rPr lang="en-US" sz="2400" dirty="0" smtClean="0">
                <a:solidFill>
                  <a:srgbClr val="FFFFFF"/>
                </a:solidFill>
              </a:rPr>
              <a:t>Label: Button 1</a:t>
            </a:r>
          </a:p>
          <a:p>
            <a:pPr lvl="1"/>
            <a:r>
              <a:rPr lang="en-US" sz="2400" dirty="0" smtClean="0">
                <a:solidFill>
                  <a:srgbClr val="FFFFFF"/>
                </a:solidFill>
              </a:rPr>
              <a:t>Id: myButton1</a:t>
            </a:r>
          </a:p>
          <a:p>
            <a:r>
              <a:rPr lang="en-US" sz="2800" dirty="0" smtClean="0">
                <a:solidFill>
                  <a:srgbClr val="FFFFFF"/>
                </a:solidFill>
              </a:rPr>
              <a:t>Put a label in </a:t>
            </a:r>
            <a:r>
              <a:rPr lang="en-US" sz="2800" dirty="0" err="1" smtClean="0">
                <a:solidFill>
                  <a:srgbClr val="FFFFFF"/>
                </a:solidFill>
              </a:rPr>
              <a:t>Vgroup</a:t>
            </a:r>
            <a:endParaRPr lang="en-US" sz="2800" dirty="0" smtClean="0">
              <a:solidFill>
                <a:srgbClr val="FFFFFF"/>
              </a:solidFill>
            </a:endParaRPr>
          </a:p>
          <a:p>
            <a:pPr lvl="1"/>
            <a:r>
              <a:rPr lang="en-US" sz="2400" dirty="0" smtClean="0">
                <a:solidFill>
                  <a:srgbClr val="FFFFFF"/>
                </a:solidFill>
              </a:rPr>
              <a:t>Doesn’t have any text in it</a:t>
            </a:r>
          </a:p>
          <a:p>
            <a:pPr lvl="1"/>
            <a:r>
              <a:rPr lang="en-US" sz="2400" dirty="0" smtClean="0">
                <a:solidFill>
                  <a:srgbClr val="FFFFFF"/>
                </a:solidFill>
              </a:rPr>
              <a:t>Id: </a:t>
            </a:r>
            <a:r>
              <a:rPr lang="en-US" sz="2400" dirty="0" err="1" smtClean="0">
                <a:solidFill>
                  <a:srgbClr val="FFFFFF"/>
                </a:solidFill>
              </a:rPr>
              <a:t>myLabel</a:t>
            </a:r>
            <a:endParaRPr lang="en-US" sz="2400" dirty="0" smtClean="0">
              <a:solidFill>
                <a:srgbClr val="FFFFFF"/>
              </a:solidFill>
            </a:endParaRPr>
          </a:p>
          <a:p>
            <a:endParaRPr lang="en-US" dirty="0" smtClean="0"/>
          </a:p>
        </p:txBody>
      </p:sp>
    </p:spTree>
    <p:extLst>
      <p:ext uri="{BB962C8B-B14F-4D97-AF65-F5344CB8AC3E}">
        <p14:creationId xmlns:p14="http://schemas.microsoft.com/office/powerpoint/2010/main" val="22300853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creen Shot 2012-10-02 at 12.45.20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40" y="1125444"/>
            <a:ext cx="9133821" cy="3625850"/>
          </a:xfrm>
          <a:prstGeom prst="rect">
            <a:avLst/>
          </a:prstGeom>
        </p:spPr>
      </p:pic>
    </p:spTree>
    <p:extLst>
      <p:ext uri="{BB962C8B-B14F-4D97-AF65-F5344CB8AC3E}">
        <p14:creationId xmlns:p14="http://schemas.microsoft.com/office/powerpoint/2010/main" val="9510891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Create a click event handler </a:t>
            </a:r>
            <a:br>
              <a:rPr lang="en-US" dirty="0" smtClean="0"/>
            </a:br>
            <a:r>
              <a:rPr lang="en-US" dirty="0" smtClean="0"/>
              <a:t>for the button</a:t>
            </a:r>
            <a:endParaRPr lang="en-US" dirty="0"/>
          </a:p>
        </p:txBody>
      </p:sp>
      <p:sp>
        <p:nvSpPr>
          <p:cNvPr id="3" name="Content Placeholder 2"/>
          <p:cNvSpPr>
            <a:spLocks noGrp="1"/>
          </p:cNvSpPr>
          <p:nvPr>
            <p:ph idx="1"/>
          </p:nvPr>
        </p:nvSpPr>
        <p:spPr>
          <a:xfrm>
            <a:off x="457200" y="1600200"/>
            <a:ext cx="8229600" cy="4525963"/>
          </a:xfrm>
        </p:spPr>
        <p:txBody>
          <a:bodyPr>
            <a:normAutofit lnSpcReduction="10000"/>
          </a:bodyPr>
          <a:lstStyle/>
          <a:p>
            <a:endParaRPr lang="en-US" sz="2800" dirty="0" smtClean="0"/>
          </a:p>
          <a:p>
            <a:endParaRPr lang="en-US" sz="2800" dirty="0"/>
          </a:p>
          <a:p>
            <a:endParaRPr lang="en-US" sz="2800" dirty="0" smtClean="0"/>
          </a:p>
          <a:p>
            <a:pPr marL="0" indent="0">
              <a:buNone/>
            </a:pPr>
            <a:endParaRPr lang="en-US" sz="2800" dirty="0" smtClean="0"/>
          </a:p>
          <a:p>
            <a:r>
              <a:rPr lang="en-US" sz="2800" dirty="0" smtClean="0"/>
              <a:t>Go back to source, take a look at the event handler</a:t>
            </a:r>
          </a:p>
          <a:p>
            <a:pPr lvl="1"/>
            <a:r>
              <a:rPr lang="en-US" sz="2400" dirty="0" smtClean="0"/>
              <a:t>The parameter passed in is called “</a:t>
            </a:r>
            <a:r>
              <a:rPr lang="en-US" sz="2400" dirty="0" smtClean="0">
                <a:solidFill>
                  <a:srgbClr val="FAC090"/>
                </a:solidFill>
              </a:rPr>
              <a:t>event</a:t>
            </a:r>
            <a:r>
              <a:rPr lang="en-US" sz="2400" i="1" dirty="0" smtClean="0"/>
              <a:t>” </a:t>
            </a:r>
            <a:r>
              <a:rPr lang="en-US" sz="2400" dirty="0" smtClean="0"/>
              <a:t>that has a type “</a:t>
            </a:r>
            <a:r>
              <a:rPr lang="en-US" sz="2400" dirty="0" err="1" smtClean="0">
                <a:solidFill>
                  <a:srgbClr val="FAC090"/>
                </a:solidFill>
              </a:rPr>
              <a:t>MouseEvent</a:t>
            </a:r>
            <a:r>
              <a:rPr lang="en-US" sz="2400" dirty="0" smtClean="0">
                <a:solidFill>
                  <a:srgbClr val="FFFFFF"/>
                </a:solidFill>
              </a:rPr>
              <a:t>”</a:t>
            </a:r>
          </a:p>
          <a:p>
            <a:pPr lvl="1"/>
            <a:r>
              <a:rPr lang="en-US" sz="2400" dirty="0" smtClean="0">
                <a:solidFill>
                  <a:srgbClr val="FFFFFF"/>
                </a:solidFill>
              </a:rPr>
              <a:t>What attribute does this event object have? </a:t>
            </a:r>
            <a:br>
              <a:rPr lang="en-US" sz="2400" dirty="0" smtClean="0">
                <a:solidFill>
                  <a:srgbClr val="FFFFFF"/>
                </a:solidFill>
              </a:rPr>
            </a:br>
            <a:r>
              <a:rPr lang="en-US" sz="2400" dirty="0" smtClean="0">
                <a:solidFill>
                  <a:srgbClr val="FFFFFF"/>
                </a:solidFill>
              </a:rPr>
              <a:t>Explore using the autocomplete menu (event</a:t>
            </a:r>
            <a:r>
              <a:rPr lang="en-US" sz="4800" dirty="0" smtClean="0">
                <a:solidFill>
                  <a:schemeClr val="accent2">
                    <a:lumMod val="60000"/>
                    <a:lumOff val="40000"/>
                  </a:schemeClr>
                </a:solidFill>
              </a:rPr>
              <a:t>.</a:t>
            </a:r>
            <a:r>
              <a:rPr lang="en-US" sz="2400" dirty="0" smtClean="0">
                <a:solidFill>
                  <a:srgbClr val="FFFFFF"/>
                </a:solidFill>
              </a:rPr>
              <a:t> …)</a:t>
            </a:r>
          </a:p>
          <a:p>
            <a:endParaRPr lang="en-US" sz="2400" dirty="0" smtClean="0">
              <a:solidFill>
                <a:srgbClr val="FFFFFF"/>
              </a:solidFill>
            </a:endParaRPr>
          </a:p>
          <a:p>
            <a:endParaRPr lang="en-US" dirty="0" smtClean="0"/>
          </a:p>
        </p:txBody>
      </p:sp>
      <p:pic>
        <p:nvPicPr>
          <p:cNvPr id="4" name="Picture 3" descr="Screen Shot 2012-10-02 at 1.09.58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9828" y="1674910"/>
            <a:ext cx="8306972" cy="1577041"/>
          </a:xfrm>
          <a:prstGeom prst="rect">
            <a:avLst/>
          </a:prstGeom>
        </p:spPr>
      </p:pic>
    </p:spTree>
    <p:extLst>
      <p:ext uri="{BB962C8B-B14F-4D97-AF65-F5344CB8AC3E}">
        <p14:creationId xmlns:p14="http://schemas.microsoft.com/office/powerpoint/2010/main" val="25807523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Use event parameter to see if shift key is pressed when button is clicked</a:t>
            </a:r>
            <a:endParaRPr lang="en-US" dirty="0"/>
          </a:p>
        </p:txBody>
      </p:sp>
      <p:sp>
        <p:nvSpPr>
          <p:cNvPr id="3" name="Content Placeholder 2"/>
          <p:cNvSpPr>
            <a:spLocks noGrp="1"/>
          </p:cNvSpPr>
          <p:nvPr>
            <p:ph idx="1"/>
          </p:nvPr>
        </p:nvSpPr>
        <p:spPr>
          <a:xfrm>
            <a:off x="457200" y="1600200"/>
            <a:ext cx="8229600" cy="4525963"/>
          </a:xfrm>
        </p:spPr>
        <p:txBody>
          <a:bodyPr>
            <a:normAutofit/>
          </a:bodyPr>
          <a:lstStyle/>
          <a:p>
            <a:endParaRPr lang="en-US" sz="2800" dirty="0" smtClean="0"/>
          </a:p>
          <a:p>
            <a:endParaRPr lang="en-US" sz="2800" dirty="0">
              <a:solidFill>
                <a:srgbClr val="FFFFFF"/>
              </a:solidFill>
            </a:endParaRPr>
          </a:p>
          <a:p>
            <a:endParaRPr lang="en-US" sz="2800" dirty="0" smtClean="0">
              <a:solidFill>
                <a:srgbClr val="FFFFFF"/>
              </a:solidFill>
            </a:endParaRPr>
          </a:p>
          <a:p>
            <a:endParaRPr lang="en-US" sz="2800" dirty="0">
              <a:solidFill>
                <a:srgbClr val="FFFFFF"/>
              </a:solidFill>
            </a:endParaRPr>
          </a:p>
          <a:p>
            <a:endParaRPr lang="en-US" sz="2800" dirty="0" smtClean="0">
              <a:solidFill>
                <a:srgbClr val="FFFFFF"/>
              </a:solidFill>
            </a:endParaRPr>
          </a:p>
          <a:p>
            <a:endParaRPr lang="en-US" sz="2800" dirty="0">
              <a:solidFill>
                <a:srgbClr val="FFFFFF"/>
              </a:solidFill>
            </a:endParaRPr>
          </a:p>
          <a:p>
            <a:endParaRPr lang="en-US" sz="2800" dirty="0" smtClean="0">
              <a:solidFill>
                <a:srgbClr val="FFFFFF"/>
              </a:solidFill>
            </a:endParaRPr>
          </a:p>
          <a:p>
            <a:r>
              <a:rPr lang="en-US" sz="2800" dirty="0" smtClean="0">
                <a:solidFill>
                  <a:srgbClr val="FFFFFF"/>
                </a:solidFill>
              </a:rPr>
              <a:t>Run and see the result</a:t>
            </a:r>
            <a:endParaRPr lang="en-US" sz="2400" dirty="0" smtClean="0">
              <a:solidFill>
                <a:srgbClr val="FFFFFF"/>
              </a:solidFill>
            </a:endParaRPr>
          </a:p>
          <a:p>
            <a:endParaRPr lang="en-US" dirty="0" smtClean="0"/>
          </a:p>
        </p:txBody>
      </p:sp>
      <p:pic>
        <p:nvPicPr>
          <p:cNvPr id="5" name="Picture 4" descr="Screen Shot 2012-10-02 at 1.21.22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39255"/>
            <a:ext cx="9186264" cy="4361329"/>
          </a:xfrm>
          <a:prstGeom prst="rect">
            <a:avLst/>
          </a:prstGeom>
        </p:spPr>
      </p:pic>
    </p:spTree>
    <p:extLst>
      <p:ext uri="{BB962C8B-B14F-4D97-AF65-F5344CB8AC3E}">
        <p14:creationId xmlns:p14="http://schemas.microsoft.com/office/powerpoint/2010/main" val="6533818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Create another button and let it use the same click event handler</a:t>
            </a:r>
            <a:endParaRPr lang="en-US" dirty="0"/>
          </a:p>
        </p:txBody>
      </p:sp>
      <p:sp>
        <p:nvSpPr>
          <p:cNvPr id="3" name="Content Placeholder 2"/>
          <p:cNvSpPr>
            <a:spLocks noGrp="1"/>
          </p:cNvSpPr>
          <p:nvPr>
            <p:ph idx="1"/>
          </p:nvPr>
        </p:nvSpPr>
        <p:spPr>
          <a:xfrm>
            <a:off x="457200" y="1600200"/>
            <a:ext cx="8229600" cy="4525963"/>
          </a:xfrm>
        </p:spPr>
        <p:txBody>
          <a:bodyPr>
            <a:normAutofit/>
          </a:bodyPr>
          <a:lstStyle/>
          <a:p>
            <a:r>
              <a:rPr lang="en-US" sz="2800" dirty="0" smtClean="0"/>
              <a:t>Put a new button in </a:t>
            </a:r>
            <a:r>
              <a:rPr lang="en-US" sz="2800" dirty="0" err="1" smtClean="0"/>
              <a:t>VGroup</a:t>
            </a:r>
            <a:r>
              <a:rPr lang="en-US" sz="2800" dirty="0" smtClean="0"/>
              <a:t> between Button 1 and the label</a:t>
            </a:r>
          </a:p>
          <a:p>
            <a:pPr lvl="1"/>
            <a:r>
              <a:rPr lang="en-US" sz="2400" dirty="0" smtClean="0"/>
              <a:t>Label: Button 2</a:t>
            </a:r>
          </a:p>
          <a:p>
            <a:pPr lvl="1"/>
            <a:r>
              <a:rPr lang="en-US" sz="2400" dirty="0" smtClean="0"/>
              <a:t>Id: myButton2</a:t>
            </a:r>
          </a:p>
          <a:p>
            <a:pPr lvl="1"/>
            <a:endParaRPr lang="en-US" sz="2400" dirty="0"/>
          </a:p>
          <a:p>
            <a:r>
              <a:rPr lang="en-US" sz="2800" dirty="0" smtClean="0"/>
              <a:t>Add an click event handler to the button in MXML</a:t>
            </a:r>
          </a:p>
          <a:p>
            <a:endParaRPr lang="en-US" sz="2800" dirty="0"/>
          </a:p>
          <a:p>
            <a:endParaRPr lang="en-US" sz="2800" dirty="0" smtClean="0"/>
          </a:p>
          <a:p>
            <a:r>
              <a:rPr lang="en-US" sz="2800" dirty="0" smtClean="0"/>
              <a:t>How do I know which button is clicked?</a:t>
            </a:r>
          </a:p>
          <a:p>
            <a:pPr lvl="1"/>
            <a:endParaRPr lang="en-US" sz="2400" dirty="0" smtClean="0"/>
          </a:p>
          <a:p>
            <a:pPr lvl="1"/>
            <a:endParaRPr lang="en-US" sz="2400" dirty="0" smtClean="0"/>
          </a:p>
          <a:p>
            <a:endParaRPr lang="en-US" dirty="0" smtClean="0"/>
          </a:p>
        </p:txBody>
      </p:sp>
      <p:pic>
        <p:nvPicPr>
          <p:cNvPr id="4" name="Picture 3" descr="Screen Shot 2012-10-02 at 1.27.49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535769"/>
            <a:ext cx="9144000" cy="657726"/>
          </a:xfrm>
          <a:prstGeom prst="rect">
            <a:avLst/>
          </a:prstGeom>
        </p:spPr>
      </p:pic>
    </p:spTree>
    <p:extLst>
      <p:ext uri="{BB962C8B-B14F-4D97-AF65-F5344CB8AC3E}">
        <p14:creationId xmlns:p14="http://schemas.microsoft.com/office/powerpoint/2010/main" val="40183547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Add a parameter to the event handler to identify which button is clicked</a:t>
            </a:r>
            <a:endParaRPr lang="en-US" dirty="0"/>
          </a:p>
        </p:txBody>
      </p:sp>
      <p:sp>
        <p:nvSpPr>
          <p:cNvPr id="3" name="Content Placeholder 2"/>
          <p:cNvSpPr>
            <a:spLocks noGrp="1"/>
          </p:cNvSpPr>
          <p:nvPr>
            <p:ph idx="1"/>
          </p:nvPr>
        </p:nvSpPr>
        <p:spPr>
          <a:xfrm>
            <a:off x="457200" y="1600200"/>
            <a:ext cx="8229600" cy="4525963"/>
          </a:xfrm>
        </p:spPr>
        <p:txBody>
          <a:bodyPr>
            <a:normAutofit/>
          </a:bodyPr>
          <a:lstStyle/>
          <a:p>
            <a:r>
              <a:rPr lang="en-US" sz="2800" dirty="0" smtClean="0"/>
              <a:t>Event handler is just a function that gets called when a specific event happens and takes that event as a parameter. It can be edited like any other functions.</a:t>
            </a:r>
          </a:p>
          <a:p>
            <a:pPr marL="0" indent="0">
              <a:buNone/>
            </a:pPr>
            <a:endParaRPr lang="en-US" sz="2400" dirty="0" smtClean="0"/>
          </a:p>
          <a:p>
            <a:pPr lvl="1"/>
            <a:endParaRPr lang="en-US" sz="2400" dirty="0" smtClean="0"/>
          </a:p>
          <a:p>
            <a:endParaRPr lang="en-US" dirty="0" smtClean="0"/>
          </a:p>
        </p:txBody>
      </p:sp>
      <p:pic>
        <p:nvPicPr>
          <p:cNvPr id="5" name="Picture 4" descr="Screen Shot 2012-10-02 at 1.42.12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3269877"/>
            <a:ext cx="9133481" cy="2437652"/>
          </a:xfrm>
          <a:prstGeom prst="rect">
            <a:avLst/>
          </a:prstGeom>
        </p:spPr>
      </p:pic>
    </p:spTree>
    <p:extLst>
      <p:ext uri="{BB962C8B-B14F-4D97-AF65-F5344CB8AC3E}">
        <p14:creationId xmlns:p14="http://schemas.microsoft.com/office/powerpoint/2010/main" val="34527927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Things to note</a:t>
            </a:r>
            <a:endParaRPr lang="en-US" dirty="0"/>
          </a:p>
        </p:txBody>
      </p:sp>
      <p:sp>
        <p:nvSpPr>
          <p:cNvPr id="3" name="Content Placeholder 2"/>
          <p:cNvSpPr>
            <a:spLocks noGrp="1"/>
          </p:cNvSpPr>
          <p:nvPr>
            <p:ph idx="1"/>
          </p:nvPr>
        </p:nvSpPr>
        <p:spPr/>
        <p:txBody>
          <a:bodyPr>
            <a:normAutofit/>
          </a:bodyPr>
          <a:lstStyle/>
          <a:p>
            <a:r>
              <a:rPr lang="en-US" sz="2800" dirty="0" smtClean="0"/>
              <a:t>Objects may have different event types</a:t>
            </a:r>
          </a:p>
          <a:p>
            <a:pPr lvl="1"/>
            <a:r>
              <a:rPr lang="en-US" sz="2400" dirty="0" smtClean="0"/>
              <a:t>What event does a button object have?</a:t>
            </a:r>
            <a:endParaRPr lang="en-US" sz="2400"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2213" y="2631141"/>
            <a:ext cx="7419920" cy="3868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34744848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Things to note</a:t>
            </a:r>
            <a:endParaRPr lang="en-US" dirty="0"/>
          </a:p>
        </p:txBody>
      </p:sp>
      <p:sp>
        <p:nvSpPr>
          <p:cNvPr id="3" name="Content Placeholder 2"/>
          <p:cNvSpPr>
            <a:spLocks noGrp="1"/>
          </p:cNvSpPr>
          <p:nvPr>
            <p:ph idx="1"/>
          </p:nvPr>
        </p:nvSpPr>
        <p:spPr/>
        <p:txBody>
          <a:bodyPr>
            <a:normAutofit/>
          </a:bodyPr>
          <a:lstStyle/>
          <a:p>
            <a:r>
              <a:rPr lang="en-US" sz="2800" dirty="0" smtClean="0"/>
              <a:t>Event -&gt; Show inherited Events</a:t>
            </a:r>
            <a:endParaRPr lang="en-US" sz="2400"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0612" y="2373425"/>
            <a:ext cx="7512623" cy="3917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10316246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Event handler in Lab5ICP</a:t>
            </a:r>
            <a:endParaRPr lang="en-US" dirty="0"/>
          </a:p>
        </p:txBody>
      </p:sp>
      <p:sp>
        <p:nvSpPr>
          <p:cNvPr id="3" name="Content Placeholder 2"/>
          <p:cNvSpPr>
            <a:spLocks noGrp="1"/>
          </p:cNvSpPr>
          <p:nvPr>
            <p:ph idx="1"/>
          </p:nvPr>
        </p:nvSpPr>
        <p:spPr/>
        <p:txBody>
          <a:bodyPr>
            <a:normAutofit/>
          </a:bodyPr>
          <a:lstStyle/>
          <a:p>
            <a:r>
              <a:rPr lang="en-US" sz="2800" dirty="0" smtClean="0"/>
              <a:t>Add an event handler to an object in </a:t>
            </a:r>
            <a:r>
              <a:rPr lang="en-US" sz="2800" dirty="0" err="1" smtClean="0"/>
              <a:t>actionscript</a:t>
            </a:r>
            <a:endParaRPr lang="en-US" sz="2800" dirty="0"/>
          </a:p>
          <a:p>
            <a:endParaRPr lang="en-US" sz="2800" dirty="0" smtClean="0"/>
          </a:p>
          <a:p>
            <a:r>
              <a:rPr lang="en-US" sz="2800" dirty="0" smtClean="0"/>
              <a:t>Lab 5 ICP</a:t>
            </a:r>
          </a:p>
          <a:p>
            <a:endParaRPr lang="en-US" sz="2800" dirty="0"/>
          </a:p>
          <a:p>
            <a:endParaRPr lang="en-US" sz="2800" dirty="0" smtClean="0"/>
          </a:p>
          <a:p>
            <a:endParaRPr lang="en-US" sz="2800" dirty="0"/>
          </a:p>
          <a:p>
            <a:pPr marL="0" indent="0">
              <a:buNone/>
            </a:pPr>
            <a:endParaRPr lang="en-US" sz="2800" dirty="0"/>
          </a:p>
          <a:p>
            <a:endParaRPr lang="en-US" sz="2800" dirty="0" smtClean="0"/>
          </a:p>
        </p:txBody>
      </p:sp>
      <p:pic>
        <p:nvPicPr>
          <p:cNvPr id="4" name="Picture 3" descr="Screen Shot 2012-10-02 at 2.18.58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270998"/>
            <a:ext cx="9122591" cy="2167590"/>
          </a:xfrm>
          <a:prstGeom prst="rect">
            <a:avLst/>
          </a:prstGeom>
        </p:spPr>
      </p:pic>
    </p:spTree>
    <p:extLst>
      <p:ext uri="{BB962C8B-B14F-4D97-AF65-F5344CB8AC3E}">
        <p14:creationId xmlns:p14="http://schemas.microsoft.com/office/powerpoint/2010/main" val="26397300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75" y="3500437"/>
            <a:ext cx="9147175" cy="1938338"/>
          </a:xfrm>
          <a:prstGeom prst="rect">
            <a:avLst/>
          </a:prstGeom>
          <a:noFill/>
        </p:spPr>
        <p:txBody>
          <a:bodyPr>
            <a:spAutoFit/>
          </a:bodyPr>
          <a:lstStyle/>
          <a:p>
            <a:pPr>
              <a:defRPr/>
            </a:pPr>
            <a:r>
              <a:rPr lang="en-US" sz="4000" dirty="0">
                <a:solidFill>
                  <a:schemeClr val="bg2">
                    <a:lumMod val="40000"/>
                    <a:lumOff val="60000"/>
                  </a:schemeClr>
                </a:solidFill>
              </a:rPr>
              <a:t>public</a:t>
            </a:r>
            <a:r>
              <a:rPr lang="en-US" sz="4000" dirty="0">
                <a:solidFill>
                  <a:srgbClr val="0000FF"/>
                </a:solidFill>
              </a:rPr>
              <a:t> </a:t>
            </a:r>
            <a:r>
              <a:rPr lang="en-US" sz="4000" dirty="0">
                <a:solidFill>
                  <a:schemeClr val="bg2">
                    <a:lumMod val="40000"/>
                    <a:lumOff val="60000"/>
                  </a:schemeClr>
                </a:solidFill>
              </a:rPr>
              <a:t> </a:t>
            </a:r>
            <a:r>
              <a:rPr lang="en-US" sz="4000" dirty="0">
                <a:solidFill>
                  <a:schemeClr val="accent5">
                    <a:lumMod val="60000"/>
                    <a:lumOff val="40000"/>
                  </a:schemeClr>
                </a:solidFill>
              </a:rPr>
              <a:t>function</a:t>
            </a:r>
            <a:r>
              <a:rPr lang="en-US" sz="4000" dirty="0">
                <a:solidFill>
                  <a:srgbClr val="008000"/>
                </a:solidFill>
              </a:rPr>
              <a:t> </a:t>
            </a:r>
            <a:r>
              <a:rPr lang="en-US" sz="4000" dirty="0">
                <a:solidFill>
                  <a:schemeClr val="accent5">
                    <a:lumMod val="40000"/>
                    <a:lumOff val="60000"/>
                  </a:schemeClr>
                </a:solidFill>
              </a:rPr>
              <a:t> </a:t>
            </a:r>
            <a:r>
              <a:rPr lang="en-US" sz="4000" dirty="0" err="1"/>
              <a:t>myFunction</a:t>
            </a:r>
            <a:r>
              <a:rPr lang="en-US" sz="4000" dirty="0"/>
              <a:t>(</a:t>
            </a:r>
            <a:r>
              <a:rPr lang="en-US" sz="4000" dirty="0" err="1"/>
              <a:t>x:int</a:t>
            </a:r>
            <a:r>
              <a:rPr lang="en-US" sz="4000" dirty="0"/>
              <a:t>):</a:t>
            </a:r>
            <a:r>
              <a:rPr lang="en-US" sz="4000" dirty="0" err="1"/>
              <a:t>int</a:t>
            </a:r>
            <a:r>
              <a:rPr lang="en-US" sz="4000" dirty="0"/>
              <a:t>{</a:t>
            </a:r>
          </a:p>
          <a:p>
            <a:pPr>
              <a:defRPr/>
            </a:pPr>
            <a:r>
              <a:rPr lang="en-US" sz="4000" dirty="0"/>
              <a:t>	</a:t>
            </a:r>
            <a:r>
              <a:rPr lang="en-US" sz="4000" dirty="0">
                <a:solidFill>
                  <a:srgbClr val="8EB4E3"/>
                </a:solidFill>
              </a:rPr>
              <a:t>return</a:t>
            </a:r>
            <a:r>
              <a:rPr lang="en-US" sz="4000" dirty="0">
                <a:solidFill>
                  <a:srgbClr val="0000FF"/>
                </a:solidFill>
              </a:rPr>
              <a:t> </a:t>
            </a:r>
            <a:r>
              <a:rPr lang="en-US" sz="4000" dirty="0"/>
              <a:t>x+1;</a:t>
            </a:r>
          </a:p>
          <a:p>
            <a:pPr>
              <a:defRPr/>
            </a:pPr>
            <a:r>
              <a:rPr lang="en-US" sz="4000" dirty="0"/>
              <a:t>}</a:t>
            </a:r>
          </a:p>
        </p:txBody>
      </p:sp>
      <p:sp>
        <p:nvSpPr>
          <p:cNvPr id="5" name="TextBox 17"/>
          <p:cNvSpPr txBox="1">
            <a:spLocks noChangeArrowheads="1"/>
          </p:cNvSpPr>
          <p:nvPr/>
        </p:nvSpPr>
        <p:spPr bwMode="auto">
          <a:xfrm>
            <a:off x="107390" y="1747837"/>
            <a:ext cx="20415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3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3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3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3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9pPr>
          </a:lstStyle>
          <a:p>
            <a:pPr eaLnBrk="1" hangingPunct="1"/>
            <a:r>
              <a:rPr lang="en-US" sz="2400" dirty="0">
                <a:solidFill>
                  <a:srgbClr val="DF8735"/>
                </a:solidFill>
              </a:rPr>
              <a:t>Access control</a:t>
            </a:r>
          </a:p>
        </p:txBody>
      </p:sp>
      <p:cxnSp>
        <p:nvCxnSpPr>
          <p:cNvPr id="6" name="Straight Arrow Connector 5"/>
          <p:cNvCxnSpPr/>
          <p:nvPr/>
        </p:nvCxnSpPr>
        <p:spPr>
          <a:xfrm>
            <a:off x="606425" y="2357437"/>
            <a:ext cx="0" cy="1219200"/>
          </a:xfrm>
          <a:prstGeom prst="straightConnector1">
            <a:avLst/>
          </a:prstGeom>
          <a:ln w="57150" cmpd="sng">
            <a:solidFill>
              <a:srgbClr val="DF8735"/>
            </a:solidFill>
            <a:headEnd type="none"/>
            <a:tailEnd type="triangle"/>
          </a:ln>
        </p:spPr>
        <p:style>
          <a:lnRef idx="2">
            <a:schemeClr val="accent1"/>
          </a:lnRef>
          <a:fillRef idx="0">
            <a:schemeClr val="accent1"/>
          </a:fillRef>
          <a:effectRef idx="1">
            <a:schemeClr val="accent1"/>
          </a:effectRef>
          <a:fontRef idx="minor">
            <a:schemeClr val="tx1"/>
          </a:fontRef>
        </p:style>
      </p:cxnSp>
      <p:sp>
        <p:nvSpPr>
          <p:cNvPr id="7" name="TextBox 19"/>
          <p:cNvSpPr txBox="1">
            <a:spLocks noChangeArrowheads="1"/>
          </p:cNvSpPr>
          <p:nvPr/>
        </p:nvSpPr>
        <p:spPr bwMode="auto">
          <a:xfrm>
            <a:off x="1520825" y="2433637"/>
            <a:ext cx="16430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3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3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3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3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9pPr>
          </a:lstStyle>
          <a:p>
            <a:pPr eaLnBrk="1" hangingPunct="1"/>
            <a:r>
              <a:rPr lang="en-US" sz="2400">
                <a:solidFill>
                  <a:srgbClr val="DF8735"/>
                </a:solidFill>
              </a:rPr>
              <a:t>Declaration</a:t>
            </a:r>
          </a:p>
        </p:txBody>
      </p:sp>
      <p:cxnSp>
        <p:nvCxnSpPr>
          <p:cNvPr id="8" name="Straight Arrow Connector 7"/>
          <p:cNvCxnSpPr/>
          <p:nvPr/>
        </p:nvCxnSpPr>
        <p:spPr>
          <a:xfrm>
            <a:off x="2359025" y="3043237"/>
            <a:ext cx="0" cy="558800"/>
          </a:xfrm>
          <a:prstGeom prst="straightConnector1">
            <a:avLst/>
          </a:prstGeom>
          <a:ln w="57150" cmpd="sng">
            <a:solidFill>
              <a:srgbClr val="DF8735"/>
            </a:solidFill>
            <a:headEnd type="none"/>
            <a:tailEnd type="triangle"/>
          </a:ln>
        </p:spPr>
        <p:style>
          <a:lnRef idx="2">
            <a:schemeClr val="accent1"/>
          </a:lnRef>
          <a:fillRef idx="0">
            <a:schemeClr val="accent1"/>
          </a:fillRef>
          <a:effectRef idx="1">
            <a:schemeClr val="accent1"/>
          </a:effectRef>
          <a:fontRef idx="minor">
            <a:schemeClr val="tx1"/>
          </a:fontRef>
        </p:style>
      </p:cxnSp>
      <p:sp>
        <p:nvSpPr>
          <p:cNvPr id="9" name="TextBox 21"/>
          <p:cNvSpPr txBox="1">
            <a:spLocks noChangeArrowheads="1"/>
          </p:cNvSpPr>
          <p:nvPr/>
        </p:nvSpPr>
        <p:spPr bwMode="auto">
          <a:xfrm>
            <a:off x="4111625" y="2433637"/>
            <a:ext cx="9413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3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3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3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3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9pPr>
          </a:lstStyle>
          <a:p>
            <a:pPr eaLnBrk="1" hangingPunct="1"/>
            <a:r>
              <a:rPr lang="en-US" sz="2400">
                <a:solidFill>
                  <a:srgbClr val="DF8735"/>
                </a:solidFill>
              </a:rPr>
              <a:t>Name</a:t>
            </a:r>
          </a:p>
        </p:txBody>
      </p:sp>
      <p:cxnSp>
        <p:nvCxnSpPr>
          <p:cNvPr id="10" name="Straight Arrow Connector 9"/>
          <p:cNvCxnSpPr/>
          <p:nvPr/>
        </p:nvCxnSpPr>
        <p:spPr>
          <a:xfrm>
            <a:off x="4568825" y="3043237"/>
            <a:ext cx="0" cy="595313"/>
          </a:xfrm>
          <a:prstGeom prst="straightConnector1">
            <a:avLst/>
          </a:prstGeom>
          <a:ln w="57150" cmpd="sng">
            <a:solidFill>
              <a:srgbClr val="DF8735"/>
            </a:solidFill>
            <a:headEnd type="none"/>
            <a:tailEnd type="triangle"/>
          </a:ln>
        </p:spPr>
        <p:style>
          <a:lnRef idx="2">
            <a:schemeClr val="accent1"/>
          </a:lnRef>
          <a:fillRef idx="0">
            <a:schemeClr val="accent1"/>
          </a:fillRef>
          <a:effectRef idx="1">
            <a:schemeClr val="accent1"/>
          </a:effectRef>
          <a:fontRef idx="minor">
            <a:schemeClr val="tx1"/>
          </a:fontRef>
        </p:style>
      </p:cxnSp>
      <p:sp>
        <p:nvSpPr>
          <p:cNvPr id="11" name="TextBox 23"/>
          <p:cNvSpPr txBox="1">
            <a:spLocks noChangeArrowheads="1"/>
          </p:cNvSpPr>
          <p:nvPr/>
        </p:nvSpPr>
        <p:spPr bwMode="auto">
          <a:xfrm>
            <a:off x="7007225" y="2509837"/>
            <a:ext cx="16748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3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3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3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3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9pPr>
          </a:lstStyle>
          <a:p>
            <a:pPr eaLnBrk="1" hangingPunct="1"/>
            <a:r>
              <a:rPr lang="en-US" sz="2400">
                <a:solidFill>
                  <a:srgbClr val="DF8735"/>
                </a:solidFill>
              </a:rPr>
              <a:t>Return type</a:t>
            </a:r>
          </a:p>
        </p:txBody>
      </p:sp>
      <p:cxnSp>
        <p:nvCxnSpPr>
          <p:cNvPr id="12" name="Straight Arrow Connector 11"/>
          <p:cNvCxnSpPr/>
          <p:nvPr/>
        </p:nvCxnSpPr>
        <p:spPr>
          <a:xfrm>
            <a:off x="7464425" y="3043237"/>
            <a:ext cx="0" cy="595313"/>
          </a:xfrm>
          <a:prstGeom prst="straightConnector1">
            <a:avLst/>
          </a:prstGeom>
          <a:ln w="57150" cmpd="sng">
            <a:solidFill>
              <a:srgbClr val="DF8735"/>
            </a:solidFill>
            <a:headEnd type="none"/>
            <a:tailEnd type="triangle"/>
          </a:ln>
        </p:spPr>
        <p:style>
          <a:lnRef idx="2">
            <a:schemeClr val="accent1"/>
          </a:lnRef>
          <a:fillRef idx="0">
            <a:schemeClr val="accent1"/>
          </a:fillRef>
          <a:effectRef idx="1">
            <a:schemeClr val="accent1"/>
          </a:effectRef>
          <a:fontRef idx="minor">
            <a:schemeClr val="tx1"/>
          </a:fontRef>
        </p:style>
      </p:cxnSp>
      <p:sp>
        <p:nvSpPr>
          <p:cNvPr id="13" name="TextBox 25"/>
          <p:cNvSpPr txBox="1">
            <a:spLocks noChangeArrowheads="1"/>
          </p:cNvSpPr>
          <p:nvPr/>
        </p:nvSpPr>
        <p:spPr bwMode="auto">
          <a:xfrm>
            <a:off x="3562350" y="1519237"/>
            <a:ext cx="55816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3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3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3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3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9pPr>
          </a:lstStyle>
          <a:p>
            <a:pPr eaLnBrk="1" hangingPunct="1"/>
            <a:r>
              <a:rPr lang="en-US" sz="2400" dirty="0">
                <a:solidFill>
                  <a:srgbClr val="DF8735"/>
                </a:solidFill>
              </a:rPr>
              <a:t>Name &amp; type of the parameter(s) passed in</a:t>
            </a:r>
          </a:p>
        </p:txBody>
      </p:sp>
      <p:cxnSp>
        <p:nvCxnSpPr>
          <p:cNvPr id="14" name="Straight Arrow Connector 13"/>
          <p:cNvCxnSpPr/>
          <p:nvPr/>
        </p:nvCxnSpPr>
        <p:spPr>
          <a:xfrm>
            <a:off x="6397625" y="2052637"/>
            <a:ext cx="0" cy="1536700"/>
          </a:xfrm>
          <a:prstGeom prst="straightConnector1">
            <a:avLst/>
          </a:prstGeom>
          <a:ln w="57150" cmpd="sng">
            <a:solidFill>
              <a:srgbClr val="DF8735"/>
            </a:solidFill>
            <a:headEnd type="none"/>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336483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Hw1b</a:t>
            </a:r>
            <a:endParaRPr lang="en-US" dirty="0"/>
          </a:p>
        </p:txBody>
      </p:sp>
      <p:sp>
        <p:nvSpPr>
          <p:cNvPr id="3" name="Content Placeholder 2"/>
          <p:cNvSpPr>
            <a:spLocks noGrp="1"/>
          </p:cNvSpPr>
          <p:nvPr>
            <p:ph idx="1"/>
          </p:nvPr>
        </p:nvSpPr>
        <p:spPr/>
        <p:txBody>
          <a:bodyPr/>
          <a:lstStyle/>
          <a:p>
            <a:r>
              <a:rPr lang="en-US" dirty="0" smtClean="0"/>
              <a:t>Maybe a little too much?</a:t>
            </a:r>
          </a:p>
          <a:p>
            <a:endParaRPr lang="en-US" dirty="0"/>
          </a:p>
          <a:p>
            <a:r>
              <a:rPr lang="en-US" dirty="0" smtClean="0"/>
              <a:t>Review </a:t>
            </a:r>
            <a:r>
              <a:rPr lang="en-US" dirty="0" err="1" smtClean="0"/>
              <a:t>Actionscript</a:t>
            </a:r>
            <a:r>
              <a:rPr lang="en-US" dirty="0" smtClean="0"/>
              <a:t> Syntax</a:t>
            </a:r>
            <a:endParaRPr lang="en-US" dirty="0"/>
          </a:p>
        </p:txBody>
      </p:sp>
    </p:spTree>
    <p:extLst>
      <p:ext uri="{BB962C8B-B14F-4D97-AF65-F5344CB8AC3E}">
        <p14:creationId xmlns:p14="http://schemas.microsoft.com/office/powerpoint/2010/main" val="42628363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75" y="3500437"/>
            <a:ext cx="9147175" cy="1938338"/>
          </a:xfrm>
          <a:prstGeom prst="rect">
            <a:avLst/>
          </a:prstGeom>
          <a:noFill/>
        </p:spPr>
        <p:txBody>
          <a:bodyPr>
            <a:spAutoFit/>
          </a:bodyPr>
          <a:lstStyle/>
          <a:p>
            <a:pPr>
              <a:defRPr/>
            </a:pPr>
            <a:r>
              <a:rPr lang="en-US" sz="4000" dirty="0">
                <a:solidFill>
                  <a:schemeClr val="bg2">
                    <a:lumMod val="40000"/>
                    <a:lumOff val="60000"/>
                  </a:schemeClr>
                </a:solidFill>
              </a:rPr>
              <a:t>public</a:t>
            </a:r>
            <a:r>
              <a:rPr lang="en-US" sz="4000" dirty="0">
                <a:solidFill>
                  <a:srgbClr val="0000FF"/>
                </a:solidFill>
              </a:rPr>
              <a:t> </a:t>
            </a:r>
            <a:r>
              <a:rPr lang="en-US" sz="4000" dirty="0">
                <a:solidFill>
                  <a:schemeClr val="bg2">
                    <a:lumMod val="40000"/>
                    <a:lumOff val="60000"/>
                  </a:schemeClr>
                </a:solidFill>
              </a:rPr>
              <a:t> </a:t>
            </a:r>
            <a:r>
              <a:rPr lang="en-US" sz="4000" dirty="0">
                <a:solidFill>
                  <a:schemeClr val="accent5">
                    <a:lumMod val="60000"/>
                    <a:lumOff val="40000"/>
                  </a:schemeClr>
                </a:solidFill>
              </a:rPr>
              <a:t>function</a:t>
            </a:r>
            <a:r>
              <a:rPr lang="en-US" sz="4000" dirty="0">
                <a:solidFill>
                  <a:srgbClr val="008000"/>
                </a:solidFill>
              </a:rPr>
              <a:t> </a:t>
            </a:r>
            <a:r>
              <a:rPr lang="en-US" sz="4000" dirty="0">
                <a:solidFill>
                  <a:schemeClr val="accent5">
                    <a:lumMod val="40000"/>
                    <a:lumOff val="60000"/>
                  </a:schemeClr>
                </a:solidFill>
              </a:rPr>
              <a:t> </a:t>
            </a:r>
            <a:r>
              <a:rPr lang="en-US" sz="4000" dirty="0" err="1"/>
              <a:t>myFunction</a:t>
            </a:r>
            <a:r>
              <a:rPr lang="en-US" sz="4000" dirty="0"/>
              <a:t>(</a:t>
            </a:r>
            <a:r>
              <a:rPr lang="en-US" sz="4000" dirty="0" err="1"/>
              <a:t>x:int</a:t>
            </a:r>
            <a:r>
              <a:rPr lang="en-US" sz="4000" dirty="0"/>
              <a:t>):</a:t>
            </a:r>
            <a:r>
              <a:rPr lang="en-US" sz="4000" dirty="0" err="1"/>
              <a:t>int</a:t>
            </a:r>
            <a:r>
              <a:rPr lang="en-US" sz="4000" dirty="0"/>
              <a:t>{</a:t>
            </a:r>
          </a:p>
          <a:p>
            <a:pPr>
              <a:defRPr/>
            </a:pPr>
            <a:r>
              <a:rPr lang="en-US" sz="4000" dirty="0"/>
              <a:t>	</a:t>
            </a:r>
            <a:r>
              <a:rPr lang="en-US" sz="4000" dirty="0">
                <a:solidFill>
                  <a:srgbClr val="8EB4E3"/>
                </a:solidFill>
              </a:rPr>
              <a:t>return</a:t>
            </a:r>
            <a:r>
              <a:rPr lang="en-US" sz="4000" dirty="0">
                <a:solidFill>
                  <a:srgbClr val="0000FF"/>
                </a:solidFill>
              </a:rPr>
              <a:t> </a:t>
            </a:r>
            <a:r>
              <a:rPr lang="en-US" sz="4000" dirty="0"/>
              <a:t>x+1;</a:t>
            </a:r>
          </a:p>
          <a:p>
            <a:pPr>
              <a:defRPr/>
            </a:pPr>
            <a:r>
              <a:rPr lang="en-US" sz="4000" dirty="0"/>
              <a:t>}</a:t>
            </a:r>
          </a:p>
        </p:txBody>
      </p:sp>
      <p:sp>
        <p:nvSpPr>
          <p:cNvPr id="5" name="TextBox 17"/>
          <p:cNvSpPr txBox="1">
            <a:spLocks noChangeArrowheads="1"/>
          </p:cNvSpPr>
          <p:nvPr/>
        </p:nvSpPr>
        <p:spPr bwMode="auto">
          <a:xfrm>
            <a:off x="107390" y="1747837"/>
            <a:ext cx="20415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3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3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3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3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9pPr>
          </a:lstStyle>
          <a:p>
            <a:pPr eaLnBrk="1" hangingPunct="1"/>
            <a:r>
              <a:rPr lang="en-US" sz="2400" dirty="0">
                <a:solidFill>
                  <a:srgbClr val="DF8735"/>
                </a:solidFill>
              </a:rPr>
              <a:t>Access control</a:t>
            </a:r>
          </a:p>
        </p:txBody>
      </p:sp>
      <p:cxnSp>
        <p:nvCxnSpPr>
          <p:cNvPr id="6" name="Straight Arrow Connector 5"/>
          <p:cNvCxnSpPr/>
          <p:nvPr/>
        </p:nvCxnSpPr>
        <p:spPr>
          <a:xfrm>
            <a:off x="606425" y="2357437"/>
            <a:ext cx="0" cy="1219200"/>
          </a:xfrm>
          <a:prstGeom prst="straightConnector1">
            <a:avLst/>
          </a:prstGeom>
          <a:ln w="57150" cmpd="sng">
            <a:solidFill>
              <a:srgbClr val="DF8735"/>
            </a:solidFill>
            <a:headEnd type="none"/>
            <a:tailEnd type="triangle"/>
          </a:ln>
        </p:spPr>
        <p:style>
          <a:lnRef idx="2">
            <a:schemeClr val="accent1"/>
          </a:lnRef>
          <a:fillRef idx="0">
            <a:schemeClr val="accent1"/>
          </a:fillRef>
          <a:effectRef idx="1">
            <a:schemeClr val="accent1"/>
          </a:effectRef>
          <a:fontRef idx="minor">
            <a:schemeClr val="tx1"/>
          </a:fontRef>
        </p:style>
      </p:cxnSp>
      <p:sp>
        <p:nvSpPr>
          <p:cNvPr id="7" name="TextBox 19"/>
          <p:cNvSpPr txBox="1">
            <a:spLocks noChangeArrowheads="1"/>
          </p:cNvSpPr>
          <p:nvPr/>
        </p:nvSpPr>
        <p:spPr bwMode="auto">
          <a:xfrm>
            <a:off x="1520825" y="2433637"/>
            <a:ext cx="16430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3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3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3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3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9pPr>
          </a:lstStyle>
          <a:p>
            <a:pPr eaLnBrk="1" hangingPunct="1"/>
            <a:r>
              <a:rPr lang="en-US" sz="2400">
                <a:solidFill>
                  <a:srgbClr val="DF8735"/>
                </a:solidFill>
              </a:rPr>
              <a:t>Declaration</a:t>
            </a:r>
          </a:p>
        </p:txBody>
      </p:sp>
      <p:cxnSp>
        <p:nvCxnSpPr>
          <p:cNvPr id="8" name="Straight Arrow Connector 7"/>
          <p:cNvCxnSpPr/>
          <p:nvPr/>
        </p:nvCxnSpPr>
        <p:spPr>
          <a:xfrm>
            <a:off x="2359025" y="3043237"/>
            <a:ext cx="0" cy="558800"/>
          </a:xfrm>
          <a:prstGeom prst="straightConnector1">
            <a:avLst/>
          </a:prstGeom>
          <a:ln w="57150" cmpd="sng">
            <a:solidFill>
              <a:srgbClr val="DF8735"/>
            </a:solidFill>
            <a:headEnd type="none"/>
            <a:tailEnd type="triangle"/>
          </a:ln>
        </p:spPr>
        <p:style>
          <a:lnRef idx="2">
            <a:schemeClr val="accent1"/>
          </a:lnRef>
          <a:fillRef idx="0">
            <a:schemeClr val="accent1"/>
          </a:fillRef>
          <a:effectRef idx="1">
            <a:schemeClr val="accent1"/>
          </a:effectRef>
          <a:fontRef idx="minor">
            <a:schemeClr val="tx1"/>
          </a:fontRef>
        </p:style>
      </p:cxnSp>
      <p:sp>
        <p:nvSpPr>
          <p:cNvPr id="9" name="TextBox 21"/>
          <p:cNvSpPr txBox="1">
            <a:spLocks noChangeArrowheads="1"/>
          </p:cNvSpPr>
          <p:nvPr/>
        </p:nvSpPr>
        <p:spPr bwMode="auto">
          <a:xfrm>
            <a:off x="4111625" y="2433637"/>
            <a:ext cx="9413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3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3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3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3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9pPr>
          </a:lstStyle>
          <a:p>
            <a:pPr eaLnBrk="1" hangingPunct="1"/>
            <a:r>
              <a:rPr lang="en-US" sz="2400">
                <a:solidFill>
                  <a:srgbClr val="DF8735"/>
                </a:solidFill>
              </a:rPr>
              <a:t>Name</a:t>
            </a:r>
          </a:p>
        </p:txBody>
      </p:sp>
      <p:cxnSp>
        <p:nvCxnSpPr>
          <p:cNvPr id="10" name="Straight Arrow Connector 9"/>
          <p:cNvCxnSpPr/>
          <p:nvPr/>
        </p:nvCxnSpPr>
        <p:spPr>
          <a:xfrm>
            <a:off x="4568825" y="3043237"/>
            <a:ext cx="0" cy="595313"/>
          </a:xfrm>
          <a:prstGeom prst="straightConnector1">
            <a:avLst/>
          </a:prstGeom>
          <a:ln w="57150" cmpd="sng">
            <a:solidFill>
              <a:srgbClr val="DF8735"/>
            </a:solidFill>
            <a:headEnd type="none"/>
            <a:tailEnd type="triangle"/>
          </a:ln>
        </p:spPr>
        <p:style>
          <a:lnRef idx="2">
            <a:schemeClr val="accent1"/>
          </a:lnRef>
          <a:fillRef idx="0">
            <a:schemeClr val="accent1"/>
          </a:fillRef>
          <a:effectRef idx="1">
            <a:schemeClr val="accent1"/>
          </a:effectRef>
          <a:fontRef idx="minor">
            <a:schemeClr val="tx1"/>
          </a:fontRef>
        </p:style>
      </p:cxnSp>
      <p:sp>
        <p:nvSpPr>
          <p:cNvPr id="11" name="TextBox 23"/>
          <p:cNvSpPr txBox="1">
            <a:spLocks noChangeArrowheads="1"/>
          </p:cNvSpPr>
          <p:nvPr/>
        </p:nvSpPr>
        <p:spPr bwMode="auto">
          <a:xfrm>
            <a:off x="7007225" y="2509837"/>
            <a:ext cx="16748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3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3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3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3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9pPr>
          </a:lstStyle>
          <a:p>
            <a:pPr eaLnBrk="1" hangingPunct="1"/>
            <a:r>
              <a:rPr lang="en-US" sz="2400">
                <a:solidFill>
                  <a:srgbClr val="DF8735"/>
                </a:solidFill>
              </a:rPr>
              <a:t>Return type</a:t>
            </a:r>
          </a:p>
        </p:txBody>
      </p:sp>
      <p:cxnSp>
        <p:nvCxnSpPr>
          <p:cNvPr id="12" name="Straight Arrow Connector 11"/>
          <p:cNvCxnSpPr/>
          <p:nvPr/>
        </p:nvCxnSpPr>
        <p:spPr>
          <a:xfrm>
            <a:off x="7464425" y="3043237"/>
            <a:ext cx="0" cy="595313"/>
          </a:xfrm>
          <a:prstGeom prst="straightConnector1">
            <a:avLst/>
          </a:prstGeom>
          <a:ln w="57150" cmpd="sng">
            <a:solidFill>
              <a:srgbClr val="DF8735"/>
            </a:solidFill>
            <a:headEnd type="none"/>
            <a:tailEnd type="triangle"/>
          </a:ln>
        </p:spPr>
        <p:style>
          <a:lnRef idx="2">
            <a:schemeClr val="accent1"/>
          </a:lnRef>
          <a:fillRef idx="0">
            <a:schemeClr val="accent1"/>
          </a:fillRef>
          <a:effectRef idx="1">
            <a:schemeClr val="accent1"/>
          </a:effectRef>
          <a:fontRef idx="minor">
            <a:schemeClr val="tx1"/>
          </a:fontRef>
        </p:style>
      </p:cxnSp>
      <p:sp>
        <p:nvSpPr>
          <p:cNvPr id="13" name="TextBox 25"/>
          <p:cNvSpPr txBox="1">
            <a:spLocks noChangeArrowheads="1"/>
          </p:cNvSpPr>
          <p:nvPr/>
        </p:nvSpPr>
        <p:spPr bwMode="auto">
          <a:xfrm>
            <a:off x="3562350" y="1519237"/>
            <a:ext cx="55816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3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3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3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3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9pPr>
          </a:lstStyle>
          <a:p>
            <a:pPr eaLnBrk="1" hangingPunct="1"/>
            <a:r>
              <a:rPr lang="en-US" sz="2400" dirty="0">
                <a:solidFill>
                  <a:srgbClr val="DF8735"/>
                </a:solidFill>
              </a:rPr>
              <a:t>Name &amp; type of the parameter(s) passed in</a:t>
            </a:r>
          </a:p>
        </p:txBody>
      </p:sp>
      <p:cxnSp>
        <p:nvCxnSpPr>
          <p:cNvPr id="14" name="Straight Arrow Connector 13"/>
          <p:cNvCxnSpPr/>
          <p:nvPr/>
        </p:nvCxnSpPr>
        <p:spPr>
          <a:xfrm>
            <a:off x="6397625" y="2052637"/>
            <a:ext cx="0" cy="1536700"/>
          </a:xfrm>
          <a:prstGeom prst="straightConnector1">
            <a:avLst/>
          </a:prstGeom>
          <a:ln w="57150" cmpd="sng">
            <a:solidFill>
              <a:srgbClr val="DF8735"/>
            </a:solidFill>
            <a:headEnd type="none"/>
            <a:tailEnd type="triangle"/>
          </a:ln>
        </p:spPr>
        <p:style>
          <a:lnRef idx="2">
            <a:schemeClr val="accent1"/>
          </a:lnRef>
          <a:fillRef idx="0">
            <a:schemeClr val="accent1"/>
          </a:fillRef>
          <a:effectRef idx="1">
            <a:schemeClr val="accent1"/>
          </a:effectRef>
          <a:fontRef idx="minor">
            <a:schemeClr val="tx1"/>
          </a:fontRef>
        </p:style>
      </p:cxnSp>
      <p:sp>
        <p:nvSpPr>
          <p:cNvPr id="20" name="Rectangle 19"/>
          <p:cNvSpPr/>
          <p:nvPr/>
        </p:nvSpPr>
        <p:spPr>
          <a:xfrm>
            <a:off x="-567765" y="3589337"/>
            <a:ext cx="2088590" cy="579251"/>
          </a:xfrm>
          <a:prstGeom prst="rect">
            <a:avLst/>
          </a:prstGeom>
          <a:solidFill>
            <a:schemeClr val="bg1">
              <a:alpha val="9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p:nvSpPr>
        <p:spPr>
          <a:xfrm>
            <a:off x="3298358" y="3638550"/>
            <a:ext cx="2648230" cy="579251"/>
          </a:xfrm>
          <a:prstGeom prst="rect">
            <a:avLst/>
          </a:prstGeom>
          <a:solidFill>
            <a:schemeClr val="bg1">
              <a:alpha val="9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340810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Make your </a:t>
            </a:r>
            <a:r>
              <a:rPr lang="en-US" dirty="0" err="1" smtClean="0"/>
              <a:t>GUI_rectangle</a:t>
            </a:r>
            <a:r>
              <a:rPr lang="en-US" dirty="0" smtClean="0"/>
              <a:t> interactive</a:t>
            </a:r>
            <a:endParaRPr lang="en-US" dirty="0"/>
          </a:p>
        </p:txBody>
      </p:sp>
      <p:sp>
        <p:nvSpPr>
          <p:cNvPr id="3" name="Content Placeholder 2"/>
          <p:cNvSpPr>
            <a:spLocks noGrp="1"/>
          </p:cNvSpPr>
          <p:nvPr>
            <p:ph idx="1"/>
          </p:nvPr>
        </p:nvSpPr>
        <p:spPr/>
        <p:txBody>
          <a:bodyPr>
            <a:normAutofit/>
          </a:bodyPr>
          <a:lstStyle/>
          <a:p>
            <a:r>
              <a:rPr lang="en-US" sz="2800" dirty="0" smtClean="0"/>
              <a:t>Open Lab5ICP or download the solution from </a:t>
            </a:r>
            <a:r>
              <a:rPr lang="en-US" sz="2800" dirty="0" err="1" smtClean="0"/>
              <a:t>Blackborad</a:t>
            </a:r>
            <a:endParaRPr lang="en-US" sz="2800" dirty="0"/>
          </a:p>
          <a:p>
            <a:endParaRPr lang="en-US" sz="2800" dirty="0" smtClean="0"/>
          </a:p>
          <a:p>
            <a:r>
              <a:rPr lang="en-US" sz="2800" dirty="0" smtClean="0"/>
              <a:t>Suppose we want the rectangle to change its color when the user hovers the mouse on it, and pop up an alert box when the user clicks it, what event handler should we add to the rectangle?</a:t>
            </a:r>
          </a:p>
          <a:p>
            <a:pPr lvl="1"/>
            <a:r>
              <a:rPr lang="en-US" sz="2400" dirty="0" err="1" smtClean="0"/>
              <a:t>GUI_rectangle</a:t>
            </a:r>
            <a:r>
              <a:rPr lang="en-US" sz="2400" dirty="0" smtClean="0"/>
              <a:t> extends </a:t>
            </a:r>
            <a:r>
              <a:rPr lang="en-US" sz="2400" dirty="0" err="1" smtClean="0">
                <a:solidFill>
                  <a:schemeClr val="accent1">
                    <a:lumMod val="60000"/>
                    <a:lumOff val="40000"/>
                  </a:schemeClr>
                </a:solidFill>
              </a:rPr>
              <a:t>UIComponent</a:t>
            </a:r>
            <a:endParaRPr lang="en-US" sz="2400" dirty="0">
              <a:solidFill>
                <a:schemeClr val="accent1">
                  <a:lumMod val="60000"/>
                  <a:lumOff val="40000"/>
                </a:schemeClr>
              </a:solidFill>
            </a:endParaRPr>
          </a:p>
        </p:txBody>
      </p:sp>
    </p:spTree>
    <p:extLst>
      <p:ext uri="{BB962C8B-B14F-4D97-AF65-F5344CB8AC3E}">
        <p14:creationId xmlns:p14="http://schemas.microsoft.com/office/powerpoint/2010/main" val="6069046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Make your </a:t>
            </a:r>
            <a:r>
              <a:rPr lang="en-US" dirty="0" err="1" smtClean="0"/>
              <a:t>GUI_rectangle</a:t>
            </a:r>
            <a:r>
              <a:rPr lang="en-US" dirty="0" smtClean="0"/>
              <a:t> interactive</a:t>
            </a:r>
            <a:endParaRPr lang="en-US" dirty="0"/>
          </a:p>
        </p:txBody>
      </p:sp>
      <p:sp>
        <p:nvSpPr>
          <p:cNvPr id="3" name="Content Placeholder 2"/>
          <p:cNvSpPr>
            <a:spLocks noGrp="1"/>
          </p:cNvSpPr>
          <p:nvPr>
            <p:ph idx="1"/>
          </p:nvPr>
        </p:nvSpPr>
        <p:spPr/>
        <p:txBody>
          <a:bodyPr>
            <a:normAutofit/>
          </a:bodyPr>
          <a:lstStyle/>
          <a:p>
            <a:r>
              <a:rPr lang="en-US" sz="2800" dirty="0" smtClean="0"/>
              <a:t>Add three event handlers in the constructor</a:t>
            </a:r>
          </a:p>
          <a:p>
            <a:pPr lvl="1"/>
            <a:r>
              <a:rPr lang="en-US" sz="2400" dirty="0" err="1" smtClean="0"/>
              <a:t>MouseEvent.CLICK</a:t>
            </a:r>
            <a:r>
              <a:rPr lang="en-US" sz="2400" dirty="0" smtClean="0"/>
              <a:t>: pops up an alert saying “Click!”</a:t>
            </a:r>
            <a:endParaRPr lang="en-US" sz="2400" dirty="0"/>
          </a:p>
          <a:p>
            <a:pPr lvl="1"/>
            <a:r>
              <a:rPr lang="en-US" sz="2400" dirty="0" err="1" smtClean="0"/>
              <a:t>MouseEvent.MOUSE_OVER</a:t>
            </a:r>
            <a:r>
              <a:rPr lang="en-US" sz="2400" dirty="0" smtClean="0"/>
              <a:t>: draw a gray rectangle</a:t>
            </a:r>
          </a:p>
          <a:p>
            <a:pPr lvl="1"/>
            <a:r>
              <a:rPr lang="en-US" sz="2400" dirty="0" err="1" smtClean="0"/>
              <a:t>MouseEvent.MOUSE_OUT</a:t>
            </a:r>
            <a:r>
              <a:rPr lang="en-US" sz="2400" dirty="0" smtClean="0"/>
              <a:t>: draw a black rectangle</a:t>
            </a:r>
          </a:p>
          <a:p>
            <a:pPr marL="457200" lvl="1" indent="0">
              <a:buNone/>
            </a:pPr>
            <a:endParaRPr lang="en-US" sz="2400" dirty="0"/>
          </a:p>
        </p:txBody>
      </p:sp>
    </p:spTree>
    <p:extLst>
      <p:ext uri="{BB962C8B-B14F-4D97-AF65-F5344CB8AC3E}">
        <p14:creationId xmlns:p14="http://schemas.microsoft.com/office/powerpoint/2010/main" val="1454183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2-10-02 at 12.48.3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50416"/>
            <a:ext cx="9137284" cy="3853702"/>
          </a:xfrm>
          <a:prstGeom prst="rect">
            <a:avLst/>
          </a:prstGeom>
        </p:spPr>
      </p:pic>
    </p:spTree>
    <p:extLst>
      <p:ext uri="{BB962C8B-B14F-4D97-AF65-F5344CB8AC3E}">
        <p14:creationId xmlns:p14="http://schemas.microsoft.com/office/powerpoint/2010/main" val="32770706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(if we have time) Review</a:t>
            </a:r>
            <a:endParaRPr lang="en-US" dirty="0"/>
          </a:p>
        </p:txBody>
      </p:sp>
      <p:sp>
        <p:nvSpPr>
          <p:cNvPr id="3" name="Content Placeholder 2"/>
          <p:cNvSpPr>
            <a:spLocks noGrp="1"/>
          </p:cNvSpPr>
          <p:nvPr>
            <p:ph idx="1"/>
          </p:nvPr>
        </p:nvSpPr>
        <p:spPr/>
        <p:txBody>
          <a:bodyPr>
            <a:normAutofit/>
          </a:bodyPr>
          <a:lstStyle/>
          <a:p>
            <a:r>
              <a:rPr lang="en-US" sz="2800" dirty="0" smtClean="0"/>
              <a:t>Right now the initial color and hover color are set in the class file</a:t>
            </a:r>
          </a:p>
          <a:p>
            <a:pPr lvl="1"/>
            <a:r>
              <a:rPr lang="en-US" sz="2400" dirty="0" smtClean="0"/>
              <a:t>The blueprint already decides the color of the shape</a:t>
            </a:r>
          </a:p>
          <a:p>
            <a:endParaRPr lang="en-US" sz="2800" dirty="0" smtClean="0"/>
          </a:p>
          <a:p>
            <a:r>
              <a:rPr lang="en-US" sz="2800" dirty="0" smtClean="0"/>
              <a:t>What if I want to have many rectangles in my interface, each have different colors? </a:t>
            </a:r>
            <a:endParaRPr lang="en-US" sz="2800" dirty="0"/>
          </a:p>
          <a:p>
            <a:pPr lvl="1"/>
            <a:r>
              <a:rPr lang="en-US" sz="2400" dirty="0" smtClean="0"/>
              <a:t>Let the color becomes a public attribute that can be accessed and changed in MXML (during instantiation)</a:t>
            </a:r>
          </a:p>
          <a:p>
            <a:pPr lvl="1"/>
            <a:r>
              <a:rPr lang="en-US" sz="2400" dirty="0" smtClean="0"/>
              <a:t>Solution on Blackboard (Lab5ICP_solution-Oct3)</a:t>
            </a:r>
          </a:p>
          <a:p>
            <a:pPr marL="457200" lvl="1" indent="0">
              <a:buNone/>
            </a:pPr>
            <a:endParaRPr lang="en-US" sz="2400" dirty="0"/>
          </a:p>
        </p:txBody>
      </p:sp>
    </p:spTree>
    <p:extLst>
      <p:ext uri="{BB962C8B-B14F-4D97-AF65-F5344CB8AC3E}">
        <p14:creationId xmlns:p14="http://schemas.microsoft.com/office/powerpoint/2010/main" val="26377488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925918" y="2506849"/>
            <a:ext cx="5290671" cy="147002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Next time: more on event &amp; input</a:t>
            </a:r>
            <a:endParaRPr lang="en-US" dirty="0"/>
          </a:p>
        </p:txBody>
      </p:sp>
    </p:spTree>
    <p:extLst>
      <p:ext uri="{BB962C8B-B14F-4D97-AF65-F5344CB8AC3E}">
        <p14:creationId xmlns:p14="http://schemas.microsoft.com/office/powerpoint/2010/main" val="10743263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Debugging</a:t>
            </a:r>
            <a:endParaRPr lang="en-US" dirty="0"/>
          </a:p>
        </p:txBody>
      </p:sp>
      <p:sp>
        <p:nvSpPr>
          <p:cNvPr id="3" name="Content Placeholder 2"/>
          <p:cNvSpPr>
            <a:spLocks noGrp="1"/>
          </p:cNvSpPr>
          <p:nvPr>
            <p:ph idx="1"/>
          </p:nvPr>
        </p:nvSpPr>
        <p:spPr/>
        <p:txBody>
          <a:bodyPr/>
          <a:lstStyle/>
          <a:p>
            <a:r>
              <a:rPr lang="en-US" dirty="0" smtClean="0"/>
              <a:t>Official method: trace() with Flash Player in debugging mode</a:t>
            </a:r>
            <a:endParaRPr lang="en-US" dirty="0"/>
          </a:p>
        </p:txBody>
      </p:sp>
    </p:spTree>
    <p:extLst>
      <p:ext uri="{BB962C8B-B14F-4D97-AF65-F5344CB8AC3E}">
        <p14:creationId xmlns:p14="http://schemas.microsoft.com/office/powerpoint/2010/main" val="40435408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Debugging</a:t>
            </a:r>
            <a:endParaRPr lang="en-US" dirty="0"/>
          </a:p>
        </p:txBody>
      </p:sp>
      <p:sp>
        <p:nvSpPr>
          <p:cNvPr id="3" name="Content Placeholder 2"/>
          <p:cNvSpPr>
            <a:spLocks noGrp="1"/>
          </p:cNvSpPr>
          <p:nvPr>
            <p:ph idx="1"/>
          </p:nvPr>
        </p:nvSpPr>
        <p:spPr/>
        <p:txBody>
          <a:bodyPr/>
          <a:lstStyle/>
          <a:p>
            <a:r>
              <a:rPr lang="en-US" dirty="0" smtClean="0"/>
              <a:t>Simple method: print it on the screen!</a:t>
            </a:r>
            <a:endParaRPr lang="en-US" dirty="0"/>
          </a:p>
        </p:txBody>
      </p:sp>
    </p:spTree>
    <p:extLst>
      <p:ext uri="{BB962C8B-B14F-4D97-AF65-F5344CB8AC3E}">
        <p14:creationId xmlns:p14="http://schemas.microsoft.com/office/powerpoint/2010/main" val="2114371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Events</a:t>
            </a:r>
            <a:endParaRPr lang="en-US" dirty="0"/>
          </a:p>
        </p:txBody>
      </p:sp>
      <p:sp>
        <p:nvSpPr>
          <p:cNvPr id="3" name="Content Placeholder 2"/>
          <p:cNvSpPr>
            <a:spLocks noGrp="1"/>
          </p:cNvSpPr>
          <p:nvPr>
            <p:ph idx="1"/>
          </p:nvPr>
        </p:nvSpPr>
        <p:spPr/>
        <p:txBody>
          <a:bodyPr>
            <a:normAutofit/>
          </a:bodyPr>
          <a:lstStyle/>
          <a:p>
            <a:r>
              <a:rPr lang="en-US" sz="2800" dirty="0" smtClean="0"/>
              <a:t>Flex applications are </a:t>
            </a:r>
            <a:r>
              <a:rPr lang="en-US" sz="2800" dirty="0" smtClean="0">
                <a:solidFill>
                  <a:schemeClr val="accent5">
                    <a:lumMod val="40000"/>
                    <a:lumOff val="60000"/>
                  </a:schemeClr>
                </a:solidFill>
              </a:rPr>
              <a:t>event driven</a:t>
            </a:r>
          </a:p>
          <a:p>
            <a:pPr lvl="1"/>
            <a:r>
              <a:rPr lang="en-US" sz="2400" dirty="0" smtClean="0">
                <a:solidFill>
                  <a:srgbClr val="FFFFFF"/>
                </a:solidFill>
              </a:rPr>
              <a:t>Outside of startup, every action is result of a trigger</a:t>
            </a:r>
          </a:p>
          <a:p>
            <a:pPr lvl="1"/>
            <a:endParaRPr lang="en-US" sz="2400" dirty="0">
              <a:solidFill>
                <a:srgbClr val="FFFFFF"/>
              </a:solidFill>
            </a:endParaRPr>
          </a:p>
          <a:p>
            <a:r>
              <a:rPr lang="en-US" sz="2800" dirty="0" smtClean="0">
                <a:solidFill>
                  <a:srgbClr val="FFFFFF"/>
                </a:solidFill>
              </a:rPr>
              <a:t>Two even types:</a:t>
            </a:r>
          </a:p>
          <a:p>
            <a:pPr lvl="1"/>
            <a:r>
              <a:rPr lang="en-US" sz="2400" dirty="0" smtClean="0">
                <a:solidFill>
                  <a:schemeClr val="accent6">
                    <a:lumMod val="60000"/>
                    <a:lumOff val="40000"/>
                  </a:schemeClr>
                </a:solidFill>
              </a:rPr>
              <a:t>System events</a:t>
            </a:r>
            <a:r>
              <a:rPr lang="en-US" sz="2400" dirty="0" smtClean="0">
                <a:solidFill>
                  <a:srgbClr val="FFFFFF"/>
                </a:solidFill>
              </a:rPr>
              <a:t>: component ready, timer done, etc.</a:t>
            </a:r>
          </a:p>
          <a:p>
            <a:pPr lvl="1"/>
            <a:r>
              <a:rPr lang="en-US" sz="2400" dirty="0" smtClean="0">
                <a:solidFill>
                  <a:srgbClr val="FAC090"/>
                </a:solidFill>
              </a:rPr>
              <a:t>User events</a:t>
            </a:r>
            <a:r>
              <a:rPr lang="en-US" sz="2400" dirty="0" smtClean="0">
                <a:solidFill>
                  <a:srgbClr val="FFFFFF"/>
                </a:solidFill>
              </a:rPr>
              <a:t>: mouse clicks, keyboard presses, etc.</a:t>
            </a:r>
            <a:endParaRPr lang="en-US" sz="2400" dirty="0">
              <a:solidFill>
                <a:srgbClr val="FFFFFF"/>
              </a:solidFill>
            </a:endParaRPr>
          </a:p>
        </p:txBody>
      </p:sp>
    </p:spTree>
    <p:extLst>
      <p:ext uri="{BB962C8B-B14F-4D97-AF65-F5344CB8AC3E}">
        <p14:creationId xmlns:p14="http://schemas.microsoft.com/office/powerpoint/2010/main" val="17124664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Event handlers</a:t>
            </a:r>
            <a:endParaRPr lang="en-US" dirty="0"/>
          </a:p>
        </p:txBody>
      </p:sp>
      <p:sp>
        <p:nvSpPr>
          <p:cNvPr id="3" name="Content Placeholder 2"/>
          <p:cNvSpPr>
            <a:spLocks noGrp="1"/>
          </p:cNvSpPr>
          <p:nvPr>
            <p:ph idx="1"/>
          </p:nvPr>
        </p:nvSpPr>
        <p:spPr>
          <a:xfrm>
            <a:off x="457200" y="1600200"/>
            <a:ext cx="4129741" cy="4525963"/>
          </a:xfrm>
        </p:spPr>
        <p:txBody>
          <a:bodyPr>
            <a:normAutofit/>
          </a:bodyPr>
          <a:lstStyle/>
          <a:p>
            <a:r>
              <a:rPr lang="en-US" sz="2800" dirty="0" smtClean="0"/>
              <a:t>The pieces of code that get run after an event occurs</a:t>
            </a:r>
            <a:endParaRPr lang="en-US" sz="2400" dirty="0" smtClean="0">
              <a:solidFill>
                <a:srgbClr val="FFFFFF"/>
              </a:solidFill>
            </a:endParaRPr>
          </a:p>
          <a:p>
            <a:pPr lvl="1"/>
            <a:endParaRPr lang="en-US" sz="2400" dirty="0">
              <a:solidFill>
                <a:srgbClr val="FFFFFF"/>
              </a:solidFill>
            </a:endParaRPr>
          </a:p>
          <a:p>
            <a:r>
              <a:rPr lang="en-US" sz="2800" dirty="0" smtClean="0">
                <a:solidFill>
                  <a:srgbClr val="FFFFFF"/>
                </a:solidFill>
              </a:rPr>
              <a:t>Think of them as spring loading your program</a:t>
            </a:r>
            <a:endParaRPr lang="en-US" sz="2400" dirty="0">
              <a:solidFill>
                <a:srgbClr val="FFFFFF"/>
              </a:solidFill>
            </a:endParaRPr>
          </a:p>
        </p:txBody>
      </p:sp>
      <p:pic>
        <p:nvPicPr>
          <p:cNvPr id="4" name="Picture 1"/>
          <p:cNvPicPr>
            <a:picLocks noChangeAspect="1" noChangeArrowheads="1"/>
          </p:cNvPicPr>
          <p:nvPr/>
        </p:nvPicPr>
        <p:blipFill>
          <a:blip r:embed="rId2">
            <a:extLst>
              <a:ext uri="{28A0092B-C50C-407E-A947-70E740481C1C}">
                <a14:useLocalDpi xmlns:a14="http://schemas.microsoft.com/office/drawing/2010/main" val="0"/>
              </a:ext>
            </a:extLst>
          </a:blip>
          <a:srcRect l="943" t="102"/>
          <a:stretch>
            <a:fillRect/>
          </a:stretch>
        </p:blipFill>
        <p:spPr bwMode="auto">
          <a:xfrm>
            <a:off x="4586941" y="1600200"/>
            <a:ext cx="4005161" cy="3690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36966264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Event handlers</a:t>
            </a:r>
            <a:endParaRPr lang="en-US" dirty="0"/>
          </a:p>
        </p:txBody>
      </p:sp>
      <p:sp>
        <p:nvSpPr>
          <p:cNvPr id="3" name="Content Placeholder 2"/>
          <p:cNvSpPr>
            <a:spLocks noGrp="1"/>
          </p:cNvSpPr>
          <p:nvPr>
            <p:ph idx="1"/>
          </p:nvPr>
        </p:nvSpPr>
        <p:spPr>
          <a:xfrm>
            <a:off x="457200" y="1600200"/>
            <a:ext cx="4129741" cy="4525963"/>
          </a:xfrm>
        </p:spPr>
        <p:txBody>
          <a:bodyPr>
            <a:normAutofit/>
          </a:bodyPr>
          <a:lstStyle/>
          <a:p>
            <a:r>
              <a:rPr lang="en-US" sz="2800" dirty="0" smtClean="0"/>
              <a:t>Written in </a:t>
            </a:r>
            <a:r>
              <a:rPr lang="en-US" sz="2800" dirty="0" err="1" smtClean="0"/>
              <a:t>actionscript</a:t>
            </a:r>
            <a:endParaRPr lang="en-US" sz="2400" dirty="0" smtClean="0">
              <a:solidFill>
                <a:srgbClr val="FFFFFF"/>
              </a:solidFill>
            </a:endParaRPr>
          </a:p>
          <a:p>
            <a:pPr lvl="1"/>
            <a:endParaRPr lang="en-US" sz="2400" dirty="0">
              <a:solidFill>
                <a:srgbClr val="FFFFFF"/>
              </a:solidFill>
            </a:endParaRPr>
          </a:p>
          <a:p>
            <a:r>
              <a:rPr lang="en-US" sz="2800" dirty="0" smtClean="0">
                <a:solidFill>
                  <a:srgbClr val="FFFFFF"/>
                </a:solidFill>
              </a:rPr>
              <a:t>Takes in  “event” parameter</a:t>
            </a:r>
          </a:p>
          <a:p>
            <a:pPr lvl="1"/>
            <a:r>
              <a:rPr lang="en-US" sz="2400" dirty="0" smtClean="0">
                <a:solidFill>
                  <a:srgbClr val="FFFFFF"/>
                </a:solidFill>
              </a:rPr>
              <a:t>More information about the event</a:t>
            </a:r>
          </a:p>
          <a:p>
            <a:pPr lvl="1"/>
            <a:r>
              <a:rPr lang="en-US" sz="2400" dirty="0" smtClean="0">
                <a:solidFill>
                  <a:srgbClr val="FFFFFF"/>
                </a:solidFill>
              </a:rPr>
              <a:t>Ex. position of the mouse, holding ctrl, etc.</a:t>
            </a:r>
            <a:endParaRPr lang="en-US" sz="2400" dirty="0">
              <a:solidFill>
                <a:srgbClr val="FFFFFF"/>
              </a:solidFill>
            </a:endParaRPr>
          </a:p>
        </p:txBody>
      </p:sp>
      <p:pic>
        <p:nvPicPr>
          <p:cNvPr id="4" name="Picture 1"/>
          <p:cNvPicPr>
            <a:picLocks noChangeAspect="1" noChangeArrowheads="1"/>
          </p:cNvPicPr>
          <p:nvPr/>
        </p:nvPicPr>
        <p:blipFill>
          <a:blip r:embed="rId2">
            <a:extLst>
              <a:ext uri="{28A0092B-C50C-407E-A947-70E740481C1C}">
                <a14:useLocalDpi xmlns:a14="http://schemas.microsoft.com/office/drawing/2010/main" val="0"/>
              </a:ext>
            </a:extLst>
          </a:blip>
          <a:srcRect l="943" t="102"/>
          <a:stretch>
            <a:fillRect/>
          </a:stretch>
        </p:blipFill>
        <p:spPr bwMode="auto">
          <a:xfrm>
            <a:off x="4586941" y="1600200"/>
            <a:ext cx="4005161" cy="3690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39236950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2-10-01 at 10.22.48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588" y="912905"/>
            <a:ext cx="8938229" cy="3748741"/>
          </a:xfrm>
          <a:prstGeom prst="rect">
            <a:avLst/>
          </a:prstGeom>
        </p:spPr>
      </p:pic>
      <p:sp>
        <p:nvSpPr>
          <p:cNvPr id="6" name="TextBox 5"/>
          <p:cNvSpPr txBox="1"/>
          <p:nvPr/>
        </p:nvSpPr>
        <p:spPr>
          <a:xfrm>
            <a:off x="2143629" y="4809995"/>
            <a:ext cx="4853212" cy="1015663"/>
          </a:xfrm>
          <a:prstGeom prst="rect">
            <a:avLst/>
          </a:prstGeom>
          <a:noFill/>
        </p:spPr>
        <p:txBody>
          <a:bodyPr wrap="none" rtlCol="0">
            <a:spAutoFit/>
          </a:bodyPr>
          <a:lstStyle/>
          <a:p>
            <a:pPr algn="ctr"/>
            <a:r>
              <a:rPr lang="en-US" sz="3200" dirty="0"/>
              <a:t>t</a:t>
            </a:r>
            <a:r>
              <a:rPr lang="en-US" sz="3200" dirty="0" smtClean="0"/>
              <a:t>ake this </a:t>
            </a:r>
            <a:r>
              <a:rPr lang="en-US" sz="3200" dirty="0" err="1" smtClean="0"/>
              <a:t>mxml</a:t>
            </a:r>
            <a:r>
              <a:rPr lang="en-US" sz="3200" dirty="0" smtClean="0"/>
              <a:t> application…</a:t>
            </a:r>
          </a:p>
          <a:p>
            <a:pPr algn="ctr"/>
            <a:r>
              <a:rPr lang="en-US" sz="2800" dirty="0" smtClean="0"/>
              <a:t>what does it look like? </a:t>
            </a:r>
            <a:endParaRPr lang="en-US" sz="2800" dirty="0"/>
          </a:p>
        </p:txBody>
      </p:sp>
    </p:spTree>
    <p:extLst>
      <p:ext uri="{BB962C8B-B14F-4D97-AF65-F5344CB8AC3E}">
        <p14:creationId xmlns:p14="http://schemas.microsoft.com/office/powerpoint/2010/main" val="4181640150"/>
      </p:ext>
    </p:extLst>
  </p:cSld>
  <p:clrMapOvr>
    <a:masterClrMapping/>
  </p:clrMapOvr>
</p:sld>
</file>

<file path=ppt/theme/theme1.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34926</TotalTime>
  <Words>738</Words>
  <Application>Microsoft Macintosh PowerPoint</Application>
  <PresentationFormat>On-screen Show (4:3)</PresentationFormat>
  <Paragraphs>136</Paragraphs>
  <Slides>35</Slides>
  <Notes>0</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Black</vt:lpstr>
      <vt:lpstr>Lab 6: event &amp; input intro</vt:lpstr>
      <vt:lpstr>Lab 6 goals</vt:lpstr>
      <vt:lpstr>Hw1b</vt:lpstr>
      <vt:lpstr>Debugging</vt:lpstr>
      <vt:lpstr>Debugging</vt:lpstr>
      <vt:lpstr>Events</vt:lpstr>
      <vt:lpstr>Event handlers</vt:lpstr>
      <vt:lpstr>Event handlers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Event handlers</vt:lpstr>
      <vt:lpstr>In-class project</vt:lpstr>
      <vt:lpstr>PowerPoint Presentation</vt:lpstr>
      <vt:lpstr>Create a click event handler  for the button</vt:lpstr>
      <vt:lpstr>Use event parameter to see if shift key is pressed when button is clicked</vt:lpstr>
      <vt:lpstr>Create another button and let it use the same click event handler</vt:lpstr>
      <vt:lpstr>Add a parameter to the event handler to identify which button is clicked</vt:lpstr>
      <vt:lpstr>Things to note</vt:lpstr>
      <vt:lpstr>Things to note</vt:lpstr>
      <vt:lpstr>Event handler in Lab5ICP</vt:lpstr>
      <vt:lpstr>PowerPoint Presentation</vt:lpstr>
      <vt:lpstr>PowerPoint Presentation</vt:lpstr>
      <vt:lpstr>Make your GUI_rectangle interactive</vt:lpstr>
      <vt:lpstr>Make your GUI_rectangle interactive</vt:lpstr>
      <vt:lpstr>PowerPoint Presentation</vt:lpstr>
      <vt:lpstr>(if we have time) Review</vt:lpstr>
      <vt:lpstr>PowerPoint Presentation</vt:lpstr>
    </vt:vector>
  </TitlesOfParts>
  <Company>Carnegie Mellon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Lab 1: Introduction</dc:title>
  <dc:creator>Kerry Chang</dc:creator>
  <cp:lastModifiedBy>Kelly Rivers</cp:lastModifiedBy>
  <cp:revision>737</cp:revision>
  <dcterms:created xsi:type="dcterms:W3CDTF">2012-08-02T22:06:06Z</dcterms:created>
  <dcterms:modified xsi:type="dcterms:W3CDTF">2013-10-02T12:52:06Z</dcterms:modified>
</cp:coreProperties>
</file>