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6"/>
  </p:notesMasterIdLst>
  <p:sldIdLst>
    <p:sldId id="256" r:id="rId2"/>
    <p:sldId id="470" r:id="rId3"/>
    <p:sldId id="471" r:id="rId4"/>
    <p:sldId id="472" r:id="rId5"/>
    <p:sldId id="322" r:id="rId6"/>
    <p:sldId id="473" r:id="rId7"/>
    <p:sldId id="474" r:id="rId8"/>
    <p:sldId id="479" r:id="rId9"/>
    <p:sldId id="476" r:id="rId10"/>
    <p:sldId id="477" r:id="rId11"/>
    <p:sldId id="478" r:id="rId12"/>
    <p:sldId id="480" r:id="rId13"/>
    <p:sldId id="481" r:id="rId14"/>
    <p:sldId id="482" r:id="rId15"/>
    <p:sldId id="494" r:id="rId16"/>
    <p:sldId id="483" r:id="rId17"/>
    <p:sldId id="495" r:id="rId18"/>
    <p:sldId id="484" r:id="rId19"/>
    <p:sldId id="485" r:id="rId20"/>
    <p:sldId id="437" r:id="rId21"/>
    <p:sldId id="491" r:id="rId22"/>
    <p:sldId id="492" r:id="rId23"/>
    <p:sldId id="493" r:id="rId24"/>
    <p:sldId id="440" r:id="rId25"/>
    <p:sldId id="496" r:id="rId26"/>
    <p:sldId id="441" r:id="rId27"/>
    <p:sldId id="497" r:id="rId28"/>
    <p:sldId id="498" r:id="rId29"/>
    <p:sldId id="499" r:id="rId30"/>
    <p:sldId id="446" r:id="rId31"/>
    <p:sldId id="452" r:id="rId32"/>
    <p:sldId id="451" r:id="rId33"/>
    <p:sldId id="450" r:id="rId34"/>
    <p:sldId id="500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200"/>
    <a:srgbClr val="2C71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3" autoAdjust="0"/>
    <p:restoredTop sz="94606" autoAdjust="0"/>
  </p:normalViewPr>
  <p:slideViewPr>
    <p:cSldViewPr snapToGrid="0" snapToObjects="1">
      <p:cViewPr>
        <p:scale>
          <a:sx n="85" d="100"/>
          <a:sy n="85" d="100"/>
        </p:scale>
        <p:origin x="-2216" y="-6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9A09C-0E93-D847-96F0-FB82B8E4C6CD}" type="datetimeFigureOut">
              <a:rPr lang="en-US" smtClean="0"/>
              <a:t>10/15/13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97928-1913-9948-A641-4BB55543F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811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97928-1913-9948-A641-4BB55543F09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439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97928-1913-9948-A641-4BB55543F096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161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10/15/13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10/15/13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10/15/13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10/15/13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10/15/13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10/15/13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10/15/13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10/15/13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10/15/13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10/15/13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10/15/13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75B59-4DBD-A544-B1EE-22B850B46FAB}" type="datetimeFigureOut">
              <a:rPr lang="en-US" smtClean="0"/>
              <a:t>10/15/13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1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Lab 8: </a:t>
            </a:r>
            <a:r>
              <a:rPr lang="en-US" dirty="0" smtClean="0"/>
              <a:t>States </a:t>
            </a:r>
            <a:r>
              <a:rPr lang="en-US" dirty="0" smtClean="0"/>
              <a:t>and</a:t>
            </a:r>
            <a:r>
              <a:rPr lang="en-US" dirty="0" smtClean="0"/>
              <a:t> </a:t>
            </a:r>
            <a:r>
              <a:rPr lang="en-US" dirty="0" smtClean="0"/>
              <a:t>T</a:t>
            </a:r>
            <a:r>
              <a:rPr lang="en-US" dirty="0" smtClean="0"/>
              <a:t>ransitions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User Interface Lab: GUI Lab</a:t>
            </a:r>
          </a:p>
          <a:p>
            <a:r>
              <a:rPr lang="en-US" sz="2400" dirty="0" smtClean="0"/>
              <a:t>Oct. </a:t>
            </a:r>
            <a:r>
              <a:rPr lang="en-US" sz="2400" dirty="0" smtClean="0"/>
              <a:t>16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2013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307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786" y="20993"/>
            <a:ext cx="5643096" cy="6837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2"/>
          <p:cNvSpPr>
            <a:spLocks/>
          </p:cNvSpPr>
          <p:nvPr/>
        </p:nvSpPr>
        <p:spPr bwMode="auto">
          <a:xfrm>
            <a:off x="6932706" y="257846"/>
            <a:ext cx="1851710" cy="539857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9C9CC5"/>
              </a:gs>
              <a:gs pos="9328">
                <a:srgbClr val="9FAFAF"/>
              </a:gs>
              <a:gs pos="91193">
                <a:srgbClr val="464658"/>
              </a:gs>
              <a:gs pos="100000">
                <a:srgbClr val="353542"/>
              </a:gs>
            </a:gsLst>
            <a:lin ang="5400000" scaled="1"/>
          </a:gra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 anchor="ctr"/>
          <a:lstStyle/>
          <a:p>
            <a:pPr algn="ctr"/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ill Sans" charset="0"/>
              </a:rPr>
              <a:t>idle</a:t>
            </a:r>
            <a:endParaRPr lang="en-US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Gill Sans" charset="0"/>
            </a:endParaRPr>
          </a:p>
        </p:txBody>
      </p:sp>
      <p:sp>
        <p:nvSpPr>
          <p:cNvPr id="5" name="AutoShape 3"/>
          <p:cNvSpPr>
            <a:spLocks/>
          </p:cNvSpPr>
          <p:nvPr/>
        </p:nvSpPr>
        <p:spPr bwMode="auto">
          <a:xfrm>
            <a:off x="6932706" y="1067632"/>
            <a:ext cx="1851710" cy="539857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9C9CC5"/>
              </a:gs>
              <a:gs pos="9328">
                <a:srgbClr val="B7CACA"/>
              </a:gs>
              <a:gs pos="92747">
                <a:srgbClr val="CACAFF"/>
              </a:gs>
              <a:gs pos="100000">
                <a:srgbClr val="353542"/>
              </a:gs>
            </a:gsLst>
            <a:lin ang="5400000" scaled="1"/>
          </a:gra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 anchor="ctr"/>
          <a:lstStyle/>
          <a:p>
            <a:pPr algn="ctr"/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ill Sans" charset="0"/>
              </a:rPr>
              <a:t>hover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Gill Sans" charset="0"/>
            </a:endParaRPr>
          </a:p>
        </p:txBody>
      </p:sp>
      <p:sp>
        <p:nvSpPr>
          <p:cNvPr id="6" name="AutoShape 4"/>
          <p:cNvSpPr>
            <a:spLocks/>
          </p:cNvSpPr>
          <p:nvPr/>
        </p:nvSpPr>
        <p:spPr bwMode="auto">
          <a:xfrm>
            <a:off x="6932706" y="1884515"/>
            <a:ext cx="1851710" cy="539857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000000"/>
              </a:gs>
              <a:gs pos="9328">
                <a:srgbClr val="3E4444"/>
              </a:gs>
              <a:gs pos="89120">
                <a:srgbClr val="15151A"/>
              </a:gs>
              <a:gs pos="100000">
                <a:srgbClr val="353542"/>
              </a:gs>
            </a:gsLst>
            <a:lin ang="5400000" scaled="1"/>
          </a:gra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 anchor="ctr"/>
          <a:lstStyle/>
          <a:p>
            <a:pPr algn="ctr"/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ill Sans" charset="0"/>
              </a:rPr>
              <a:t>pressed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927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machine diagram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4189506" cy="4525963"/>
          </a:xfrm>
        </p:spPr>
        <p:txBody>
          <a:bodyPr>
            <a:normAutofit/>
          </a:bodyPr>
          <a:lstStyle/>
          <a:p>
            <a:r>
              <a:rPr lang="en-US" sz="2800" dirty="0"/>
              <a:t>States make it easier to conceptualize different sets of appearance and </a:t>
            </a:r>
            <a:r>
              <a:rPr lang="en-US" sz="2800" dirty="0" smtClean="0"/>
              <a:t>behaviors</a:t>
            </a:r>
          </a:p>
          <a:p>
            <a:pPr lvl="1"/>
            <a:r>
              <a:rPr lang="en-US" sz="2400" dirty="0" smtClean="0"/>
              <a:t>A good practice is to draw the design </a:t>
            </a:r>
            <a:r>
              <a:rPr lang="en-US" sz="2400" dirty="0" smtClean="0">
                <a:solidFill>
                  <a:srgbClr val="FAC090"/>
                </a:solidFill>
              </a:rPr>
              <a:t>before </a:t>
            </a:r>
            <a:r>
              <a:rPr lang="en-US" sz="2400" dirty="0" smtClean="0"/>
              <a:t>you</a:t>
            </a:r>
            <a:r>
              <a:rPr lang="en-US" sz="2400" dirty="0" smtClean="0">
                <a:solidFill>
                  <a:srgbClr val="FAC090"/>
                </a:solidFill>
              </a:rPr>
              <a:t> </a:t>
            </a:r>
            <a:r>
              <a:rPr lang="en-US" sz="2400" dirty="0" smtClean="0"/>
              <a:t>start </a:t>
            </a:r>
            <a:r>
              <a:rPr lang="en-US" sz="2400" dirty="0" smtClean="0"/>
              <a:t>to write code</a:t>
            </a:r>
          </a:p>
          <a:p>
            <a:pPr lvl="1"/>
            <a:r>
              <a:rPr lang="en-US" sz="2400" dirty="0" smtClean="0"/>
              <a:t>The diagram could later be used to explain your code to other people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 smtClean="0"/>
          </a:p>
        </p:txBody>
      </p:sp>
      <p:pic>
        <p:nvPicPr>
          <p:cNvPr id="6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0314" y="1600200"/>
            <a:ext cx="3766485" cy="4563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8969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43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i="1" dirty="0" smtClean="0"/>
              <a:t>0.   Design your state machine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Define states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Create the appearance of different states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Set up transition using event handlers</a:t>
            </a:r>
          </a:p>
          <a:p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8030579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786" y="20993"/>
            <a:ext cx="5643096" cy="6837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2"/>
          <p:cNvSpPr>
            <a:spLocks/>
          </p:cNvSpPr>
          <p:nvPr/>
        </p:nvSpPr>
        <p:spPr bwMode="auto">
          <a:xfrm>
            <a:off x="6932706" y="257846"/>
            <a:ext cx="1851710" cy="539857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9C9CC5"/>
              </a:gs>
              <a:gs pos="9328">
                <a:srgbClr val="9FAFAF"/>
              </a:gs>
              <a:gs pos="91193">
                <a:srgbClr val="464658"/>
              </a:gs>
              <a:gs pos="100000">
                <a:srgbClr val="353542"/>
              </a:gs>
            </a:gsLst>
            <a:lin ang="5400000" scaled="1"/>
          </a:gra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 anchor="ctr"/>
          <a:lstStyle/>
          <a:p>
            <a:pPr algn="ctr"/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ill Sans" charset="0"/>
              </a:rPr>
              <a:t>idle</a:t>
            </a:r>
            <a:endParaRPr lang="en-US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Gill Sans" charset="0"/>
            </a:endParaRPr>
          </a:p>
        </p:txBody>
      </p:sp>
      <p:sp>
        <p:nvSpPr>
          <p:cNvPr id="6" name="AutoShape 3"/>
          <p:cNvSpPr>
            <a:spLocks/>
          </p:cNvSpPr>
          <p:nvPr/>
        </p:nvSpPr>
        <p:spPr bwMode="auto">
          <a:xfrm>
            <a:off x="6932706" y="1067632"/>
            <a:ext cx="1851710" cy="539857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9C9CC5"/>
              </a:gs>
              <a:gs pos="9328">
                <a:srgbClr val="B7CACA"/>
              </a:gs>
              <a:gs pos="92747">
                <a:srgbClr val="CACAFF"/>
              </a:gs>
              <a:gs pos="100000">
                <a:srgbClr val="353542"/>
              </a:gs>
            </a:gsLst>
            <a:lin ang="5400000" scaled="1"/>
          </a:gra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 anchor="ctr"/>
          <a:lstStyle/>
          <a:p>
            <a:pPr algn="ctr"/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ill Sans" charset="0"/>
              </a:rPr>
              <a:t>hover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Gill Sans" charset="0"/>
            </a:endParaRPr>
          </a:p>
        </p:txBody>
      </p:sp>
      <p:sp>
        <p:nvSpPr>
          <p:cNvPr id="7" name="AutoShape 4"/>
          <p:cNvSpPr>
            <a:spLocks/>
          </p:cNvSpPr>
          <p:nvPr/>
        </p:nvSpPr>
        <p:spPr bwMode="auto">
          <a:xfrm>
            <a:off x="6932706" y="1884515"/>
            <a:ext cx="1851710" cy="539857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000000"/>
              </a:gs>
              <a:gs pos="9328">
                <a:srgbClr val="3E4444"/>
              </a:gs>
              <a:gs pos="89120">
                <a:srgbClr val="15151A"/>
              </a:gs>
              <a:gs pos="100000">
                <a:srgbClr val="353542"/>
              </a:gs>
            </a:gsLst>
            <a:lin ang="5400000" scaled="1"/>
          </a:gra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 anchor="ctr"/>
          <a:lstStyle/>
          <a:p>
            <a:pPr algn="ctr"/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ill Sans" charset="0"/>
              </a:rPr>
              <a:t>pressed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Gill Sans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9178" y="257846"/>
            <a:ext cx="14785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Step 0.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921315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Define states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Define three states for the MXML component: idle, hover, pressed</a:t>
            </a:r>
          </a:p>
          <a:p>
            <a:endParaRPr lang="en-US" sz="2400" dirty="0" smtClean="0">
              <a:solidFill>
                <a:srgbClr val="FFFFFF"/>
              </a:solidFill>
            </a:endParaRPr>
          </a:p>
          <a:p>
            <a:endParaRPr lang="en-US" dirty="0" smtClean="0"/>
          </a:p>
        </p:txBody>
      </p:sp>
      <p:sp>
        <p:nvSpPr>
          <p:cNvPr id="4" name="AutoShape 2"/>
          <p:cNvSpPr>
            <a:spLocks/>
          </p:cNvSpPr>
          <p:nvPr/>
        </p:nvSpPr>
        <p:spPr bwMode="auto">
          <a:xfrm>
            <a:off x="2327540" y="5776417"/>
            <a:ext cx="1851710" cy="539857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9C9CC5"/>
              </a:gs>
              <a:gs pos="9328">
                <a:srgbClr val="9FAFAF"/>
              </a:gs>
              <a:gs pos="91193">
                <a:srgbClr val="464658"/>
              </a:gs>
              <a:gs pos="100000">
                <a:srgbClr val="353542"/>
              </a:gs>
            </a:gsLst>
            <a:lin ang="5400000" scaled="1"/>
          </a:gra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 anchor="ctr"/>
          <a:lstStyle/>
          <a:p>
            <a:pPr algn="ctr"/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ill Sans" charset="0"/>
              </a:rPr>
              <a:t>idle</a:t>
            </a:r>
            <a:endParaRPr lang="en-US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Gill Sans" charset="0"/>
            </a:endParaRPr>
          </a:p>
        </p:txBody>
      </p:sp>
      <p:sp>
        <p:nvSpPr>
          <p:cNvPr id="5" name="AutoShape 3"/>
          <p:cNvSpPr>
            <a:spLocks/>
          </p:cNvSpPr>
          <p:nvPr/>
        </p:nvSpPr>
        <p:spPr bwMode="auto">
          <a:xfrm>
            <a:off x="4359541" y="5776417"/>
            <a:ext cx="1851710" cy="539857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9C9CC5"/>
              </a:gs>
              <a:gs pos="9328">
                <a:srgbClr val="B7CACA"/>
              </a:gs>
              <a:gs pos="92747">
                <a:srgbClr val="CACAFF"/>
              </a:gs>
              <a:gs pos="100000">
                <a:srgbClr val="353542"/>
              </a:gs>
            </a:gsLst>
            <a:lin ang="5400000" scaled="1"/>
          </a:gra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 anchor="ctr"/>
          <a:lstStyle/>
          <a:p>
            <a:pPr algn="ctr"/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ill Sans" charset="0"/>
              </a:rPr>
              <a:t>hover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Gill Sans" charset="0"/>
            </a:endParaRPr>
          </a:p>
        </p:txBody>
      </p:sp>
      <p:sp>
        <p:nvSpPr>
          <p:cNvPr id="6" name="AutoShape 4"/>
          <p:cNvSpPr>
            <a:spLocks/>
          </p:cNvSpPr>
          <p:nvPr/>
        </p:nvSpPr>
        <p:spPr bwMode="auto">
          <a:xfrm>
            <a:off x="6361658" y="5776417"/>
            <a:ext cx="1851710" cy="539857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000000"/>
              </a:gs>
              <a:gs pos="9328">
                <a:srgbClr val="3E4444"/>
              </a:gs>
              <a:gs pos="89120">
                <a:srgbClr val="15151A"/>
              </a:gs>
              <a:gs pos="100000">
                <a:srgbClr val="353542"/>
              </a:gs>
            </a:gsLst>
            <a:lin ang="5400000" scaled="1"/>
          </a:gra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 anchor="ctr"/>
          <a:lstStyle/>
          <a:p>
            <a:pPr algn="ctr"/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ill Sans" charset="0"/>
              </a:rPr>
              <a:t>pressed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Gill Sans" charset="0"/>
            </a:endParaRPr>
          </a:p>
        </p:txBody>
      </p:sp>
      <p:pic>
        <p:nvPicPr>
          <p:cNvPr id="7" name="Picture 6" descr="Screen Shot 2012-10-10 at 12.00.55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6970" y="2704247"/>
            <a:ext cx="6397384" cy="2288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1044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State Definition</a:t>
            </a:r>
            <a:endParaRPr lang="en-US" dirty="0"/>
          </a:p>
        </p:txBody>
      </p:sp>
      <p:pic>
        <p:nvPicPr>
          <p:cNvPr id="4" name="Content Placeholder 3" descr="Screen shot 2013-10-16 at 8.02.30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4264" b="-3426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781964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 2</a:t>
            </a:r>
            <a:r>
              <a:rPr lang="en-US" dirty="0"/>
              <a:t>: Create the </a:t>
            </a:r>
            <a:r>
              <a:rPr lang="en-US" dirty="0" smtClean="0"/>
              <a:t>appearance </a:t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different states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/>
              <a:t>T</a:t>
            </a:r>
            <a:r>
              <a:rPr lang="en-US" sz="2800" dirty="0" smtClean="0"/>
              <a:t>ext shows the name of the current state</a:t>
            </a:r>
          </a:p>
          <a:p>
            <a:r>
              <a:rPr lang="en-US" sz="2800" dirty="0" smtClean="0">
                <a:solidFill>
                  <a:srgbClr val="FFFFFF"/>
                </a:solidFill>
              </a:rPr>
              <a:t>Background color</a:t>
            </a:r>
            <a:r>
              <a:rPr lang="en-US" sz="2800" dirty="0">
                <a:solidFill>
                  <a:srgbClr val="FFFFFF"/>
                </a:solidFill>
              </a:rPr>
              <a:t>: </a:t>
            </a:r>
            <a:r>
              <a:rPr lang="en-US" sz="2800" dirty="0" smtClean="0">
                <a:solidFill>
                  <a:srgbClr val="FFFFFF"/>
                </a:solidFill>
              </a:rPr>
              <a:t>0xdcdcdc</a:t>
            </a:r>
            <a:r>
              <a:rPr lang="en-US" sz="2800" dirty="0">
                <a:solidFill>
                  <a:srgbClr val="FFFFFF"/>
                </a:solidFill>
              </a:rPr>
              <a:t>, </a:t>
            </a:r>
            <a:r>
              <a:rPr lang="en-US" sz="2800" dirty="0" smtClean="0">
                <a:solidFill>
                  <a:srgbClr val="FFFFFF"/>
                </a:solidFill>
              </a:rPr>
              <a:t>0xe6e6fa</a:t>
            </a:r>
            <a:r>
              <a:rPr lang="en-US" sz="2800" dirty="0">
                <a:solidFill>
                  <a:srgbClr val="FFFFFF"/>
                </a:solidFill>
              </a:rPr>
              <a:t>, </a:t>
            </a:r>
            <a:r>
              <a:rPr lang="en-US" sz="2800" dirty="0" smtClean="0">
                <a:solidFill>
                  <a:srgbClr val="FFFFFF"/>
                </a:solidFill>
              </a:rPr>
              <a:t>0x8b8989</a:t>
            </a:r>
          </a:p>
          <a:p>
            <a:endParaRPr lang="en-US" sz="2800" dirty="0">
              <a:solidFill>
                <a:srgbClr val="FFFFFF"/>
              </a:solidFill>
            </a:endParaRPr>
          </a:p>
          <a:p>
            <a:r>
              <a:rPr lang="en-US" sz="2800" dirty="0" smtClean="0">
                <a:solidFill>
                  <a:srgbClr val="FFFFFF"/>
                </a:solidFill>
              </a:rPr>
              <a:t>Use </a:t>
            </a:r>
            <a:r>
              <a:rPr lang="en-US" sz="2800" i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attribute.state</a:t>
            </a:r>
            <a:r>
              <a:rPr lang="en-US" sz="28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=“…” </a:t>
            </a:r>
            <a:r>
              <a:rPr lang="en-US" sz="2800" dirty="0" smtClean="0"/>
              <a:t>to assign values in different states </a:t>
            </a:r>
          </a:p>
          <a:p>
            <a:pPr lvl="1"/>
            <a:r>
              <a:rPr lang="en-US" sz="2400" dirty="0" smtClean="0">
                <a:solidFill>
                  <a:srgbClr val="FFFFFF"/>
                </a:solidFill>
              </a:rPr>
              <a:t>E.g., </a:t>
            </a:r>
            <a:r>
              <a:rPr lang="en-US" sz="2400" dirty="0" err="1" smtClean="0">
                <a:solidFill>
                  <a:srgbClr val="FFFFFF"/>
                </a:solidFill>
              </a:rPr>
              <a:t>text.idle</a:t>
            </a:r>
            <a:r>
              <a:rPr lang="en-US" sz="2400" dirty="0" smtClean="0">
                <a:solidFill>
                  <a:srgbClr val="FFFFFF"/>
                </a:solidFill>
              </a:rPr>
              <a:t>=“idle”</a:t>
            </a:r>
          </a:p>
          <a:p>
            <a:endParaRPr lang="en-US" sz="2400" dirty="0" smtClean="0">
              <a:solidFill>
                <a:srgbClr val="FFFFFF"/>
              </a:solidFill>
            </a:endParaRPr>
          </a:p>
          <a:p>
            <a:endParaRPr lang="en-US" dirty="0" smtClean="0"/>
          </a:p>
        </p:txBody>
      </p:sp>
      <p:sp>
        <p:nvSpPr>
          <p:cNvPr id="8" name="AutoShape 2"/>
          <p:cNvSpPr>
            <a:spLocks/>
          </p:cNvSpPr>
          <p:nvPr/>
        </p:nvSpPr>
        <p:spPr bwMode="auto">
          <a:xfrm>
            <a:off x="2327540" y="5776417"/>
            <a:ext cx="1851710" cy="539857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9C9CC5"/>
              </a:gs>
              <a:gs pos="9328">
                <a:srgbClr val="9FAFAF"/>
              </a:gs>
              <a:gs pos="91193">
                <a:srgbClr val="464658"/>
              </a:gs>
              <a:gs pos="100000">
                <a:srgbClr val="353542"/>
              </a:gs>
            </a:gsLst>
            <a:lin ang="5400000" scaled="1"/>
          </a:gra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 anchor="ctr"/>
          <a:lstStyle/>
          <a:p>
            <a:pPr algn="ctr"/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ill Sans" charset="0"/>
              </a:rPr>
              <a:t>idle</a:t>
            </a:r>
            <a:endParaRPr lang="en-US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Gill Sans" charset="0"/>
            </a:endParaRPr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4359541" y="5776417"/>
            <a:ext cx="1851710" cy="539857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9C9CC5"/>
              </a:gs>
              <a:gs pos="9328">
                <a:srgbClr val="B7CACA"/>
              </a:gs>
              <a:gs pos="92747">
                <a:srgbClr val="CACAFF"/>
              </a:gs>
              <a:gs pos="100000">
                <a:srgbClr val="353542"/>
              </a:gs>
            </a:gsLst>
            <a:lin ang="5400000" scaled="1"/>
          </a:gra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 anchor="ctr"/>
          <a:lstStyle/>
          <a:p>
            <a:pPr algn="ctr"/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ill Sans" charset="0"/>
              </a:rPr>
              <a:t>hover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Gill Sans" charset="0"/>
            </a:endParaRPr>
          </a:p>
        </p:txBody>
      </p:sp>
      <p:sp>
        <p:nvSpPr>
          <p:cNvPr id="10" name="AutoShape 4"/>
          <p:cNvSpPr>
            <a:spLocks/>
          </p:cNvSpPr>
          <p:nvPr/>
        </p:nvSpPr>
        <p:spPr bwMode="auto">
          <a:xfrm>
            <a:off x="6361658" y="5776417"/>
            <a:ext cx="1851710" cy="539857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000000"/>
              </a:gs>
              <a:gs pos="9328">
                <a:srgbClr val="3E4444"/>
              </a:gs>
              <a:gs pos="89120">
                <a:srgbClr val="15151A"/>
              </a:gs>
              <a:gs pos="100000">
                <a:srgbClr val="353542"/>
              </a:gs>
            </a:gsLst>
            <a:lin ang="5400000" scaled="1"/>
          </a:gra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 anchor="ctr"/>
          <a:lstStyle/>
          <a:p>
            <a:pPr algn="ctr"/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ill Sans" charset="0"/>
              </a:rPr>
              <a:t>pressed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8796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Appearance Setting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rotected function draw():void {</a:t>
            </a:r>
          </a:p>
          <a:p>
            <a:pPr marL="457200" lvl="1" indent="0">
              <a:buNone/>
            </a:pPr>
            <a:r>
              <a:rPr lang="en-US" dirty="0" smtClean="0"/>
              <a:t>  switch (state) {</a:t>
            </a:r>
          </a:p>
          <a:p>
            <a:pPr marL="457200" lvl="1" indent="0">
              <a:buNone/>
            </a:pPr>
            <a:r>
              <a:rPr lang="en-US" dirty="0" smtClean="0"/>
              <a:t>     IDLE : {set color for IDLE}; break;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…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   }</a:t>
            </a:r>
            <a:endParaRPr lang="en-US" dirty="0"/>
          </a:p>
          <a:p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7813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Step 3: Set up </a:t>
            </a:r>
            <a:r>
              <a:rPr lang="en-US" dirty="0" smtClean="0"/>
              <a:t>transitions </a:t>
            </a:r>
            <a:r>
              <a:rPr lang="en-US" dirty="0"/>
              <a:t>using </a:t>
            </a:r>
            <a:br>
              <a:rPr lang="en-US" dirty="0"/>
            </a:br>
            <a:r>
              <a:rPr lang="en-US" dirty="0"/>
              <a:t>event handlers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44682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Based on the diagram, what event should we handle? </a:t>
            </a:r>
          </a:p>
          <a:p>
            <a:pPr lvl="1"/>
            <a:r>
              <a:rPr lang="en-US" sz="2400" dirty="0" err="1" smtClean="0"/>
              <a:t>mouseover</a:t>
            </a:r>
            <a:r>
              <a:rPr lang="en-US" sz="2400" dirty="0" smtClean="0"/>
              <a:t>, </a:t>
            </a:r>
            <a:r>
              <a:rPr lang="en-US" sz="2400" dirty="0" err="1" smtClean="0"/>
              <a:t>mouseout</a:t>
            </a:r>
            <a:r>
              <a:rPr lang="en-US" sz="2400" dirty="0" smtClean="0"/>
              <a:t>, </a:t>
            </a:r>
            <a:r>
              <a:rPr lang="en-US" sz="2400" dirty="0" err="1" smtClean="0"/>
              <a:t>mouseup</a:t>
            </a:r>
            <a:r>
              <a:rPr lang="en-US" sz="2400" dirty="0" smtClean="0"/>
              <a:t>, </a:t>
            </a:r>
            <a:r>
              <a:rPr lang="en-US" sz="2400" dirty="0" err="1" smtClean="0"/>
              <a:t>mousedown</a:t>
            </a:r>
            <a:endParaRPr lang="en-US" sz="2400" dirty="0" smtClean="0"/>
          </a:p>
          <a:p>
            <a:pPr lvl="1"/>
            <a:r>
              <a:rPr lang="en-US" sz="2400" dirty="0" smtClean="0"/>
              <a:t>Create these four event handlers</a:t>
            </a:r>
            <a:endParaRPr lang="en-US" sz="2400" dirty="0"/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1422" y="1769111"/>
            <a:ext cx="3805378" cy="4610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5302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Step 3: Set up transition using </a:t>
            </a:r>
            <a:br>
              <a:rPr lang="en-US" dirty="0"/>
            </a:br>
            <a:r>
              <a:rPr lang="en-US" dirty="0"/>
              <a:t>event handlers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44682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state of the component can be </a:t>
            </a:r>
            <a:r>
              <a:rPr lang="en-US" sz="2800" dirty="0" smtClean="0"/>
              <a:t>accessed </a:t>
            </a:r>
            <a:r>
              <a:rPr lang="en-US" sz="2800" dirty="0" smtClean="0"/>
              <a:t>in </a:t>
            </a:r>
            <a:r>
              <a:rPr lang="en-US" sz="2800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currentState</a:t>
            </a:r>
            <a:endParaRPr lang="en-US" sz="2800" i="1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r>
              <a:rPr lang="en-US" sz="2800" dirty="0" smtClean="0"/>
              <a:t>Set initial state to be idle</a:t>
            </a:r>
          </a:p>
          <a:p>
            <a:r>
              <a:rPr lang="en-US" sz="2800" dirty="0" smtClean="0"/>
              <a:t>Set the rest of the transition based on the diagram</a:t>
            </a:r>
            <a:endParaRPr lang="en-US" sz="2800" dirty="0"/>
          </a:p>
          <a:p>
            <a:endParaRPr lang="en-US" sz="2800" dirty="0" smtClean="0"/>
          </a:p>
          <a:p>
            <a:endParaRPr lang="en-US" sz="2400" dirty="0"/>
          </a:p>
        </p:txBody>
      </p:sp>
      <p:pic>
        <p:nvPicPr>
          <p:cNvPr id="6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1422" y="1769111"/>
            <a:ext cx="3805378" cy="4610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4991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Flash Builder Expiring!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Flash Developer for Windows</a:t>
            </a:r>
          </a:p>
          <a:p>
            <a:r>
              <a:rPr lang="en-US" dirty="0" smtClean="0"/>
              <a:t>Eclipse for Macs</a:t>
            </a:r>
          </a:p>
          <a:p>
            <a:endParaRPr lang="en-US" dirty="0"/>
          </a:p>
          <a:p>
            <a:r>
              <a:rPr lang="en-US" dirty="0" smtClean="0"/>
              <a:t>Website will update with </a:t>
            </a:r>
            <a:r>
              <a:rPr lang="en-US" dirty="0" err="1" smtClean="0"/>
              <a:t>fxp</a:t>
            </a:r>
            <a:r>
              <a:rPr lang="en-US" dirty="0" smtClean="0"/>
              <a:t>/zip options</a:t>
            </a:r>
          </a:p>
          <a:p>
            <a:endParaRPr lang="en-US" dirty="0"/>
          </a:p>
          <a:p>
            <a:r>
              <a:rPr lang="en-US" dirty="0" smtClean="0"/>
              <a:t>Make sure to read instructions if using Eclipse!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2180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Step 3: Set up transition using </a:t>
            </a:r>
            <a:br>
              <a:rPr lang="en-US" dirty="0"/>
            </a:br>
            <a:r>
              <a:rPr lang="en-US" dirty="0"/>
              <a:t>event handlers</a:t>
            </a:r>
            <a:endParaRPr lang="en-US" dirty="0"/>
          </a:p>
        </p:txBody>
      </p:sp>
      <p:sp>
        <p:nvSpPr>
          <p:cNvPr id="7" name="AutoShape 2"/>
          <p:cNvSpPr>
            <a:spLocks/>
          </p:cNvSpPr>
          <p:nvPr/>
        </p:nvSpPr>
        <p:spPr bwMode="auto">
          <a:xfrm>
            <a:off x="1597712" y="5458809"/>
            <a:ext cx="1851710" cy="539857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9C9CC5"/>
              </a:gs>
              <a:gs pos="9328">
                <a:srgbClr val="9FAFAF"/>
              </a:gs>
              <a:gs pos="91193">
                <a:srgbClr val="464658"/>
              </a:gs>
              <a:gs pos="100000">
                <a:srgbClr val="353542"/>
              </a:gs>
            </a:gsLst>
            <a:lin ang="5400000" scaled="1"/>
          </a:gra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 anchor="ctr"/>
          <a:lstStyle/>
          <a:p>
            <a:pPr algn="ctr"/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ill Sans" charset="0"/>
              </a:rPr>
              <a:t>idle</a:t>
            </a:r>
            <a:endParaRPr lang="en-US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Gill Sans" charset="0"/>
            </a:endParaRPr>
          </a:p>
        </p:txBody>
      </p:sp>
      <p:sp>
        <p:nvSpPr>
          <p:cNvPr id="8" name="AutoShape 3"/>
          <p:cNvSpPr>
            <a:spLocks/>
          </p:cNvSpPr>
          <p:nvPr/>
        </p:nvSpPr>
        <p:spPr bwMode="auto">
          <a:xfrm>
            <a:off x="3629713" y="5458809"/>
            <a:ext cx="1851710" cy="539857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9C9CC5"/>
              </a:gs>
              <a:gs pos="9328">
                <a:srgbClr val="B7CACA"/>
              </a:gs>
              <a:gs pos="92747">
                <a:srgbClr val="CACAFF"/>
              </a:gs>
              <a:gs pos="100000">
                <a:srgbClr val="353542"/>
              </a:gs>
            </a:gsLst>
            <a:lin ang="5400000" scaled="1"/>
          </a:gra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 anchor="ctr"/>
          <a:lstStyle/>
          <a:p>
            <a:pPr algn="ctr"/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ill Sans" charset="0"/>
              </a:rPr>
              <a:t>hover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Gill Sans" charset="0"/>
            </a:endParaRPr>
          </a:p>
        </p:txBody>
      </p:sp>
      <p:sp>
        <p:nvSpPr>
          <p:cNvPr id="9" name="AutoShape 4"/>
          <p:cNvSpPr>
            <a:spLocks/>
          </p:cNvSpPr>
          <p:nvPr/>
        </p:nvSpPr>
        <p:spPr bwMode="auto">
          <a:xfrm>
            <a:off x="5631830" y="5458809"/>
            <a:ext cx="1851710" cy="539857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000000"/>
              </a:gs>
              <a:gs pos="9328">
                <a:srgbClr val="3E4444"/>
              </a:gs>
              <a:gs pos="89120">
                <a:srgbClr val="15151A"/>
              </a:gs>
              <a:gs pos="100000">
                <a:srgbClr val="353542"/>
              </a:gs>
            </a:gsLst>
            <a:lin ang="5400000" scaled="1"/>
          </a:gra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 anchor="ctr"/>
          <a:lstStyle/>
          <a:p>
            <a:pPr algn="ctr"/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ill Sans" charset="0"/>
              </a:rPr>
              <a:t>pressed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Gill Sans" charset="0"/>
            </a:endParaRPr>
          </a:p>
        </p:txBody>
      </p:sp>
      <p:pic>
        <p:nvPicPr>
          <p:cNvPr id="5" name="Picture 4" descr="Screen Shot 2012-10-16 at 9.17.5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9401" y="2566520"/>
            <a:ext cx="6014139" cy="1617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3105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786" y="20993"/>
            <a:ext cx="5643096" cy="6837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2"/>
          <p:cNvSpPr>
            <a:spLocks/>
          </p:cNvSpPr>
          <p:nvPr/>
        </p:nvSpPr>
        <p:spPr bwMode="auto">
          <a:xfrm>
            <a:off x="6932706" y="257846"/>
            <a:ext cx="1851710" cy="539857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9C9CC5"/>
              </a:gs>
              <a:gs pos="9328">
                <a:srgbClr val="9FAFAF"/>
              </a:gs>
              <a:gs pos="91193">
                <a:srgbClr val="464658"/>
              </a:gs>
              <a:gs pos="100000">
                <a:srgbClr val="353542"/>
              </a:gs>
            </a:gsLst>
            <a:lin ang="5400000" scaled="1"/>
          </a:gra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 anchor="ctr"/>
          <a:lstStyle/>
          <a:p>
            <a:pPr algn="ctr"/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ill Sans" charset="0"/>
              </a:rPr>
              <a:t>idle</a:t>
            </a:r>
            <a:endParaRPr lang="en-US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Gill Sans" charset="0"/>
            </a:endParaRPr>
          </a:p>
        </p:txBody>
      </p:sp>
      <p:sp>
        <p:nvSpPr>
          <p:cNvPr id="5" name="AutoShape 3"/>
          <p:cNvSpPr>
            <a:spLocks/>
          </p:cNvSpPr>
          <p:nvPr/>
        </p:nvSpPr>
        <p:spPr bwMode="auto">
          <a:xfrm>
            <a:off x="6932706" y="1067632"/>
            <a:ext cx="1851710" cy="539857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9C9CC5"/>
              </a:gs>
              <a:gs pos="9328">
                <a:srgbClr val="B7CACA"/>
              </a:gs>
              <a:gs pos="92747">
                <a:srgbClr val="CACAFF"/>
              </a:gs>
              <a:gs pos="100000">
                <a:srgbClr val="353542"/>
              </a:gs>
            </a:gsLst>
            <a:lin ang="5400000" scaled="1"/>
          </a:gra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 anchor="ctr"/>
          <a:lstStyle/>
          <a:p>
            <a:pPr algn="ctr"/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ill Sans" charset="0"/>
              </a:rPr>
              <a:t>hover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Gill Sans" charset="0"/>
            </a:endParaRPr>
          </a:p>
        </p:txBody>
      </p:sp>
      <p:sp>
        <p:nvSpPr>
          <p:cNvPr id="6" name="AutoShape 4"/>
          <p:cNvSpPr>
            <a:spLocks/>
          </p:cNvSpPr>
          <p:nvPr/>
        </p:nvSpPr>
        <p:spPr bwMode="auto">
          <a:xfrm>
            <a:off x="6932706" y="1884515"/>
            <a:ext cx="1851710" cy="539857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000000"/>
              </a:gs>
              <a:gs pos="9328">
                <a:srgbClr val="3E4444"/>
              </a:gs>
              <a:gs pos="89120">
                <a:srgbClr val="15151A"/>
              </a:gs>
              <a:gs pos="100000">
                <a:srgbClr val="353542"/>
              </a:gs>
            </a:gsLst>
            <a:lin ang="5400000" scaled="1"/>
          </a:gra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 anchor="ctr"/>
          <a:lstStyle/>
          <a:p>
            <a:pPr algn="ctr"/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ill Sans" charset="0"/>
              </a:rPr>
              <a:t>pressed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2306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786" y="20993"/>
            <a:ext cx="5643096" cy="6837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2"/>
          <p:cNvSpPr>
            <a:spLocks/>
          </p:cNvSpPr>
          <p:nvPr/>
        </p:nvSpPr>
        <p:spPr bwMode="auto">
          <a:xfrm>
            <a:off x="6932706" y="257846"/>
            <a:ext cx="1851710" cy="539857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9C9CC5"/>
              </a:gs>
              <a:gs pos="9328">
                <a:srgbClr val="9FAFAF"/>
              </a:gs>
              <a:gs pos="91193">
                <a:srgbClr val="464658"/>
              </a:gs>
              <a:gs pos="100000">
                <a:srgbClr val="353542"/>
              </a:gs>
            </a:gsLst>
            <a:lin ang="5400000" scaled="1"/>
          </a:gra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 anchor="ctr"/>
          <a:lstStyle/>
          <a:p>
            <a:pPr algn="ctr"/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ill Sans" charset="0"/>
              </a:rPr>
              <a:t>idle</a:t>
            </a:r>
            <a:endParaRPr lang="en-US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Gill Sans" charset="0"/>
            </a:endParaRPr>
          </a:p>
        </p:txBody>
      </p:sp>
      <p:sp>
        <p:nvSpPr>
          <p:cNvPr id="5" name="AutoShape 3"/>
          <p:cNvSpPr>
            <a:spLocks/>
          </p:cNvSpPr>
          <p:nvPr/>
        </p:nvSpPr>
        <p:spPr bwMode="auto">
          <a:xfrm>
            <a:off x="6932706" y="1067632"/>
            <a:ext cx="1851710" cy="539857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9C9CC5"/>
              </a:gs>
              <a:gs pos="9328">
                <a:srgbClr val="B7CACA"/>
              </a:gs>
              <a:gs pos="92747">
                <a:srgbClr val="CACAFF"/>
              </a:gs>
              <a:gs pos="100000">
                <a:srgbClr val="353542"/>
              </a:gs>
            </a:gsLst>
            <a:lin ang="5400000" scaled="1"/>
          </a:gra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 anchor="ctr"/>
          <a:lstStyle/>
          <a:p>
            <a:pPr algn="ctr"/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ill Sans" charset="0"/>
              </a:rPr>
              <a:t>hover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Gill Sans" charset="0"/>
            </a:endParaRPr>
          </a:p>
        </p:txBody>
      </p:sp>
      <p:sp>
        <p:nvSpPr>
          <p:cNvPr id="6" name="AutoShape 4"/>
          <p:cNvSpPr>
            <a:spLocks/>
          </p:cNvSpPr>
          <p:nvPr/>
        </p:nvSpPr>
        <p:spPr bwMode="auto">
          <a:xfrm>
            <a:off x="6932706" y="1884515"/>
            <a:ext cx="1851710" cy="539857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000000"/>
              </a:gs>
              <a:gs pos="9328">
                <a:srgbClr val="3E4444"/>
              </a:gs>
              <a:gs pos="89120">
                <a:srgbClr val="15151A"/>
              </a:gs>
              <a:gs pos="100000">
                <a:srgbClr val="353542"/>
              </a:gs>
            </a:gsLst>
            <a:lin ang="5400000" scaled="1"/>
          </a:gra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 anchor="ctr"/>
          <a:lstStyle/>
          <a:p>
            <a:pPr algn="ctr"/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ill Sans" charset="0"/>
              </a:rPr>
              <a:t>pressed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Gill Sans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H="1" flipV="1">
            <a:off x="2988235" y="2424372"/>
            <a:ext cx="2061883" cy="3432569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54788" y="3944471"/>
            <a:ext cx="1666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</a:rPr>
              <a:t>mouseout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4120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5353" y="0"/>
            <a:ext cx="572444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2"/>
          <p:cNvSpPr>
            <a:spLocks/>
          </p:cNvSpPr>
          <p:nvPr/>
        </p:nvSpPr>
        <p:spPr bwMode="auto">
          <a:xfrm>
            <a:off x="6932706" y="257846"/>
            <a:ext cx="1851710" cy="539857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9C9CC5"/>
              </a:gs>
              <a:gs pos="9328">
                <a:srgbClr val="9FAFAF"/>
              </a:gs>
              <a:gs pos="91193">
                <a:srgbClr val="464658"/>
              </a:gs>
              <a:gs pos="100000">
                <a:srgbClr val="353542"/>
              </a:gs>
            </a:gsLst>
            <a:lin ang="5400000" scaled="1"/>
          </a:gra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 anchor="ctr"/>
          <a:lstStyle/>
          <a:p>
            <a:pPr algn="ctr"/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ill Sans" charset="0"/>
              </a:rPr>
              <a:t>idle</a:t>
            </a:r>
            <a:endParaRPr lang="en-US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Gill Sans" charset="0"/>
            </a:endParaRPr>
          </a:p>
        </p:txBody>
      </p:sp>
      <p:sp>
        <p:nvSpPr>
          <p:cNvPr id="6" name="AutoShape 3"/>
          <p:cNvSpPr>
            <a:spLocks/>
          </p:cNvSpPr>
          <p:nvPr/>
        </p:nvSpPr>
        <p:spPr bwMode="auto">
          <a:xfrm>
            <a:off x="6932706" y="1067632"/>
            <a:ext cx="1851710" cy="539857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9C9CC5"/>
              </a:gs>
              <a:gs pos="9328">
                <a:srgbClr val="B7CACA"/>
              </a:gs>
              <a:gs pos="92747">
                <a:srgbClr val="CACAFF"/>
              </a:gs>
              <a:gs pos="100000">
                <a:srgbClr val="353542"/>
              </a:gs>
            </a:gsLst>
            <a:lin ang="5400000" scaled="1"/>
          </a:gra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 anchor="ctr"/>
          <a:lstStyle/>
          <a:p>
            <a:pPr algn="ctr"/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ill Sans" charset="0"/>
              </a:rPr>
              <a:t>hover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Gill Sans" charset="0"/>
            </a:endParaRPr>
          </a:p>
        </p:txBody>
      </p:sp>
      <p:sp>
        <p:nvSpPr>
          <p:cNvPr id="7" name="AutoShape 4"/>
          <p:cNvSpPr>
            <a:spLocks/>
          </p:cNvSpPr>
          <p:nvPr/>
        </p:nvSpPr>
        <p:spPr bwMode="auto">
          <a:xfrm>
            <a:off x="6932706" y="1884515"/>
            <a:ext cx="1851710" cy="539857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000000"/>
              </a:gs>
              <a:gs pos="9328">
                <a:srgbClr val="3E4444"/>
              </a:gs>
              <a:gs pos="89120">
                <a:srgbClr val="15151A"/>
              </a:gs>
              <a:gs pos="100000">
                <a:srgbClr val="353542"/>
              </a:gs>
            </a:gsLst>
            <a:lin ang="5400000" scaled="1"/>
          </a:gra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 anchor="ctr"/>
          <a:lstStyle/>
          <a:p>
            <a:pPr algn="ctr"/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ill Sans" charset="0"/>
              </a:rPr>
              <a:t>pressed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Gill Sans" charset="0"/>
            </a:endParaRPr>
          </a:p>
        </p:txBody>
      </p:sp>
      <p:sp>
        <p:nvSpPr>
          <p:cNvPr id="11" name="AutoShape 5"/>
          <p:cNvSpPr>
            <a:spLocks/>
          </p:cNvSpPr>
          <p:nvPr/>
        </p:nvSpPr>
        <p:spPr bwMode="auto">
          <a:xfrm>
            <a:off x="6932706" y="2667748"/>
            <a:ext cx="1851710" cy="619312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9C9CC5"/>
              </a:gs>
              <a:gs pos="9328">
                <a:srgbClr val="9FAFAF"/>
              </a:gs>
              <a:gs pos="91193">
                <a:srgbClr val="464658"/>
              </a:gs>
              <a:gs pos="100000">
                <a:srgbClr val="353542"/>
              </a:gs>
            </a:gsLst>
            <a:lin ang="5400000" scaled="1"/>
          </a:gra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 anchor="ctr"/>
          <a:lstStyle/>
          <a:p>
            <a:pPr algn="ctr"/>
            <a:r>
              <a:rPr lang="en-US" sz="28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ill Sans" charset="0"/>
              </a:rPr>
              <a:t>pressedout</a:t>
            </a:r>
            <a:endParaRPr lang="en-US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Gill San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15352" y="3944471"/>
            <a:ext cx="20245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(application)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5705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786" y="20993"/>
            <a:ext cx="5643096" cy="6837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2"/>
          <p:cNvSpPr>
            <a:spLocks/>
          </p:cNvSpPr>
          <p:nvPr/>
        </p:nvSpPr>
        <p:spPr bwMode="auto">
          <a:xfrm>
            <a:off x="6932706" y="257846"/>
            <a:ext cx="1851710" cy="539857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9C9CC5"/>
              </a:gs>
              <a:gs pos="9328">
                <a:srgbClr val="9FAFAF"/>
              </a:gs>
              <a:gs pos="91193">
                <a:srgbClr val="464658"/>
              </a:gs>
              <a:gs pos="100000">
                <a:srgbClr val="353542"/>
              </a:gs>
            </a:gsLst>
            <a:lin ang="5400000" scaled="1"/>
          </a:gra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 anchor="ctr"/>
          <a:lstStyle/>
          <a:p>
            <a:pPr algn="ctr"/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ill Sans" charset="0"/>
              </a:rPr>
              <a:t>idle</a:t>
            </a:r>
            <a:endParaRPr lang="en-US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Gill Sans" charset="0"/>
            </a:endParaRPr>
          </a:p>
        </p:txBody>
      </p:sp>
      <p:sp>
        <p:nvSpPr>
          <p:cNvPr id="5" name="AutoShape 3"/>
          <p:cNvSpPr>
            <a:spLocks/>
          </p:cNvSpPr>
          <p:nvPr/>
        </p:nvSpPr>
        <p:spPr bwMode="auto">
          <a:xfrm>
            <a:off x="6932706" y="1067632"/>
            <a:ext cx="1851710" cy="539857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9C9CC5"/>
              </a:gs>
              <a:gs pos="9328">
                <a:srgbClr val="B7CACA"/>
              </a:gs>
              <a:gs pos="92747">
                <a:srgbClr val="CACAFF"/>
              </a:gs>
              <a:gs pos="100000">
                <a:srgbClr val="353542"/>
              </a:gs>
            </a:gsLst>
            <a:lin ang="5400000" scaled="1"/>
          </a:gra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 anchor="ctr"/>
          <a:lstStyle/>
          <a:p>
            <a:pPr algn="ctr"/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ill Sans" charset="0"/>
              </a:rPr>
              <a:t>hover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Gill Sans" charset="0"/>
            </a:endParaRPr>
          </a:p>
        </p:txBody>
      </p:sp>
      <p:sp>
        <p:nvSpPr>
          <p:cNvPr id="6" name="AutoShape 4"/>
          <p:cNvSpPr>
            <a:spLocks/>
          </p:cNvSpPr>
          <p:nvPr/>
        </p:nvSpPr>
        <p:spPr bwMode="auto">
          <a:xfrm>
            <a:off x="6932706" y="1884515"/>
            <a:ext cx="1851710" cy="539857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000000"/>
              </a:gs>
              <a:gs pos="9328">
                <a:srgbClr val="3E4444"/>
              </a:gs>
              <a:gs pos="89120">
                <a:srgbClr val="15151A"/>
              </a:gs>
              <a:gs pos="100000">
                <a:srgbClr val="353542"/>
              </a:gs>
            </a:gsLst>
            <a:lin ang="5400000" scaled="1"/>
          </a:gra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 anchor="ctr"/>
          <a:lstStyle/>
          <a:p>
            <a:pPr algn="ctr"/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ill Sans" charset="0"/>
              </a:rPr>
              <a:t>pressed</a:t>
            </a:r>
            <a:endParaRPr lang="en-US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8506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</a:t>
            </a:r>
            <a:r>
              <a:rPr lang="en-US" dirty="0" smtClean="0"/>
              <a:t>iew states for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Application can go from one view to another based on user’s actions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Let’s create a simple login interface</a:t>
            </a:r>
            <a:endParaRPr lang="en-US" sz="2800" dirty="0"/>
          </a:p>
          <a:p>
            <a:pPr lvl="1"/>
            <a:r>
              <a:rPr lang="en-US" sz="2400" dirty="0" smtClean="0"/>
              <a:t>What is your state diagram? </a:t>
            </a:r>
          </a:p>
        </p:txBody>
      </p:sp>
    </p:spTree>
    <p:extLst>
      <p:ext uri="{BB962C8B-B14F-4D97-AF65-F5344CB8AC3E}">
        <p14:creationId xmlns:p14="http://schemas.microsoft.com/office/powerpoint/2010/main" val="23544325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Screen Shot 2012-10-10 at 12.56.07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3154" y="3606155"/>
            <a:ext cx="2884821" cy="2863373"/>
          </a:xfrm>
          <a:prstGeom prst="rect">
            <a:avLst/>
          </a:prstGeom>
        </p:spPr>
      </p:pic>
      <p:pic>
        <p:nvPicPr>
          <p:cNvPr id="10" name="Picture 9" descr="Screen Shot 2012-10-10 at 12.55.50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3155" y="529015"/>
            <a:ext cx="2878727" cy="2710099"/>
          </a:xfrm>
          <a:prstGeom prst="rect">
            <a:avLst/>
          </a:prstGeom>
        </p:spPr>
      </p:pic>
      <p:pic>
        <p:nvPicPr>
          <p:cNvPr id="4" name="Picture 3" descr="Screen Shot 2012-10-10 at 12.55.38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624" y="630216"/>
            <a:ext cx="3047998" cy="2445628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V="1">
            <a:off x="3725271" y="2003595"/>
            <a:ext cx="1643531" cy="14942"/>
          </a:xfrm>
          <a:prstGeom prst="straightConnector1">
            <a:avLst/>
          </a:prstGeom>
          <a:ln w="762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734783" y="1053068"/>
            <a:ext cx="15022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Login button </a:t>
            </a:r>
          </a:p>
          <a:p>
            <a:pPr algn="ctr"/>
            <a:r>
              <a:rPr lang="en-US" sz="2000" dirty="0" smtClean="0"/>
              <a:t>Is clicked</a:t>
            </a:r>
            <a:endParaRPr lang="en-US" sz="20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836023" y="3075844"/>
            <a:ext cx="0" cy="711641"/>
          </a:xfrm>
          <a:prstGeom prst="straightConnector1">
            <a:avLst/>
          </a:prstGeom>
          <a:ln w="762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246469" y="2423506"/>
            <a:ext cx="1763059" cy="1631216"/>
          </a:xfrm>
          <a:prstGeom prst="rect">
            <a:avLst/>
          </a:prstGeom>
          <a:solidFill>
            <a:schemeClr val="dk1">
              <a:alpha val="87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Submit button </a:t>
            </a:r>
          </a:p>
          <a:p>
            <a:pPr algn="ctr"/>
            <a:r>
              <a:rPr lang="en-US" sz="2000" dirty="0" smtClean="0"/>
              <a:t>Is clicked but </a:t>
            </a:r>
            <a:br>
              <a:rPr lang="en-US" sz="2000" dirty="0" smtClean="0"/>
            </a:br>
            <a:r>
              <a:rPr lang="en-US" sz="2000" dirty="0" smtClean="0"/>
              <a:t>user name/password is missing</a:t>
            </a:r>
            <a:endParaRPr lang="en-US" sz="2000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3450624" y="3075844"/>
            <a:ext cx="3194152" cy="711641"/>
          </a:xfrm>
          <a:prstGeom prst="straightConnector1">
            <a:avLst/>
          </a:prstGeom>
          <a:ln w="762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" name="Picture 20" descr="Screen Shot 2012-10-10 at 12.56.17 A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624" y="3765503"/>
            <a:ext cx="3048000" cy="2704025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3439272" y="3805413"/>
            <a:ext cx="2093882" cy="1631216"/>
          </a:xfrm>
          <a:prstGeom prst="rect">
            <a:avLst/>
          </a:prstGeom>
          <a:solidFill>
            <a:schemeClr val="dk1">
              <a:alpha val="53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Submit button is clicked and both user name &amp; password are entered</a:t>
            </a:r>
            <a:endParaRPr lang="en-US" sz="2000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3245313" y="5627817"/>
            <a:ext cx="2287841" cy="0"/>
          </a:xfrm>
          <a:prstGeom prst="straightConnector1">
            <a:avLst/>
          </a:prstGeom>
          <a:ln w="762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2323789" y="2898588"/>
            <a:ext cx="0" cy="906826"/>
          </a:xfrm>
          <a:prstGeom prst="straightConnector1">
            <a:avLst/>
          </a:prstGeom>
          <a:ln w="762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02624" y="3057617"/>
            <a:ext cx="16645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Logout button </a:t>
            </a:r>
          </a:p>
          <a:p>
            <a:pPr algn="ctr"/>
            <a:r>
              <a:rPr lang="en-US" sz="2000" dirty="0" smtClean="0"/>
              <a:t>Is clicked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081420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Define states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Define four states</a:t>
            </a:r>
            <a:endParaRPr lang="en-US" sz="2800" dirty="0"/>
          </a:p>
        </p:txBody>
      </p:sp>
      <p:pic>
        <p:nvPicPr>
          <p:cNvPr id="9" name="Picture 8" descr="Screen Shot 2012-10-10 at 1.12.46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10" y="2940423"/>
            <a:ext cx="7635973" cy="2513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5055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 2</a:t>
            </a:r>
            <a:r>
              <a:rPr lang="en-US" dirty="0"/>
              <a:t>: Create the </a:t>
            </a:r>
            <a:r>
              <a:rPr lang="en-US" dirty="0" smtClean="0"/>
              <a:t>appearance </a:t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different states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FFFF"/>
                </a:solidFill>
              </a:rPr>
              <a:t>Utilize the IDE!</a:t>
            </a:r>
          </a:p>
          <a:p>
            <a:pPr lvl="1"/>
            <a:r>
              <a:rPr lang="en-US" sz="2400" dirty="0" smtClean="0">
                <a:solidFill>
                  <a:srgbClr val="FFFFFF"/>
                </a:solidFill>
              </a:rPr>
              <a:t>Design view states pane</a:t>
            </a:r>
          </a:p>
          <a:p>
            <a:pPr lvl="1"/>
            <a:r>
              <a:rPr lang="en-US" sz="2400" dirty="0" smtClean="0">
                <a:solidFill>
                  <a:srgbClr val="FFFFFF"/>
                </a:solidFill>
              </a:rPr>
              <a:t>Code view state selection</a:t>
            </a:r>
            <a:endParaRPr lang="en-US" sz="2400" dirty="0" smtClean="0">
              <a:solidFill>
                <a:srgbClr val="FFFFFF"/>
              </a:solidFill>
            </a:endParaRPr>
          </a:p>
          <a:p>
            <a:endParaRPr lang="en-US" sz="2800" dirty="0">
              <a:solidFill>
                <a:srgbClr val="FFFFFF"/>
              </a:solidFill>
            </a:endParaRPr>
          </a:p>
          <a:p>
            <a:r>
              <a:rPr lang="en-US" sz="2800" dirty="0" smtClean="0"/>
              <a:t>Use</a:t>
            </a:r>
            <a:r>
              <a:rPr lang="en-US" sz="28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includeIn</a:t>
            </a:r>
            <a:r>
              <a:rPr lang="en-US" sz="2800" dirty="0" smtClean="0">
                <a:solidFill>
                  <a:srgbClr val="FFFFFF"/>
                </a:solidFill>
              </a:rPr>
              <a:t>/</a:t>
            </a:r>
            <a:r>
              <a:rPr lang="en-US" sz="28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excludeIn</a:t>
            </a:r>
            <a:r>
              <a:rPr lang="en-US" sz="28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800" dirty="0" smtClean="0">
                <a:solidFill>
                  <a:srgbClr val="FFFFFF"/>
                </a:solidFill>
              </a:rPr>
              <a:t>attribute to include/exclude a component in a state</a:t>
            </a:r>
          </a:p>
          <a:p>
            <a:pPr lvl="1"/>
            <a:r>
              <a:rPr lang="en-US" sz="2400" dirty="0" smtClean="0">
                <a:solidFill>
                  <a:srgbClr val="FFFFFF"/>
                </a:solidFill>
              </a:rPr>
              <a:t>Avoid redundant code</a:t>
            </a:r>
          </a:p>
          <a:p>
            <a:pPr lvl="1"/>
            <a:r>
              <a:rPr lang="en-US" sz="24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attribute.state</a:t>
            </a:r>
            <a:r>
              <a:rPr lang="en-US" sz="24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dirty="0" smtClean="0"/>
              <a:t>still works!</a:t>
            </a:r>
            <a:endParaRPr lang="en-US" sz="2400" dirty="0" smtClean="0">
              <a:solidFill>
                <a:srgbClr val="B7DEE8"/>
              </a:solidFill>
            </a:endParaRPr>
          </a:p>
          <a:p>
            <a:endParaRPr lang="en-US" sz="2400" dirty="0" smtClean="0">
              <a:solidFill>
                <a:srgbClr val="FFFFFF"/>
              </a:solidFill>
            </a:endParaRPr>
          </a:p>
          <a:p>
            <a:endParaRPr lang="en-US" sz="2400" dirty="0" smtClean="0">
              <a:solidFill>
                <a:srgbClr val="FFFFFF"/>
              </a:solidFill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551325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Step 3: Set up transition using </a:t>
            </a:r>
            <a:br>
              <a:rPr lang="en-US" dirty="0"/>
            </a:br>
            <a:r>
              <a:rPr lang="en-US" dirty="0"/>
              <a:t>event handlers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Based on the diagram</a:t>
            </a:r>
          </a:p>
          <a:p>
            <a:endParaRPr lang="en-US" sz="2800" dirty="0"/>
          </a:p>
          <a:p>
            <a:endParaRPr lang="en-US" dirty="0" smtClean="0"/>
          </a:p>
          <a:p>
            <a:r>
              <a:rPr lang="en-US" sz="2800" dirty="0" smtClean="0"/>
              <a:t>Change the value of a </a:t>
            </a:r>
            <a:r>
              <a:rPr lang="en-US" sz="2800" dirty="0" err="1" smtClean="0"/>
              <a:t>userName</a:t>
            </a:r>
            <a:r>
              <a:rPr lang="en-US" sz="2800" dirty="0" smtClean="0"/>
              <a:t> variable based on the current state</a:t>
            </a:r>
            <a:endParaRPr lang="en-US" sz="2400" dirty="0" smtClean="0"/>
          </a:p>
          <a:p>
            <a:pPr marL="457200" lvl="1" indent="0">
              <a:buNone/>
            </a:pPr>
            <a:endParaRPr lang="en-US" sz="2400" dirty="0"/>
          </a:p>
        </p:txBody>
      </p:sp>
      <p:pic>
        <p:nvPicPr>
          <p:cNvPr id="4" name="Picture 3" descr="Screen Shot 2012-10-10 at 1.34.49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992" y="4591424"/>
            <a:ext cx="7222936" cy="637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20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Hw2 Updated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Due next Wednesday</a:t>
            </a:r>
          </a:p>
          <a:p>
            <a:endParaRPr lang="en-US" dirty="0"/>
          </a:p>
          <a:p>
            <a:r>
              <a:rPr lang="en-US" dirty="0" smtClean="0"/>
              <a:t>Added in states &amp; transitions- making the Easy Button clickable.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5867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State Diagram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Another common </a:t>
            </a:r>
            <a:r>
              <a:rPr lang="en-US" sz="2800" dirty="0" smtClean="0"/>
              <a:t>actions in an interactive UI – </a:t>
            </a:r>
            <a:r>
              <a:rPr lang="en-US" sz="2800" dirty="0" smtClean="0"/>
              <a:t>dragging.</a:t>
            </a:r>
          </a:p>
          <a:p>
            <a:endParaRPr lang="en-US" sz="2800" dirty="0"/>
          </a:p>
          <a:p>
            <a:r>
              <a:rPr lang="en-US" sz="2800" dirty="0" smtClean="0"/>
              <a:t>M</a:t>
            </a:r>
            <a:r>
              <a:rPr lang="en-US" sz="2800" dirty="0" smtClean="0"/>
              <a:t>oves </a:t>
            </a:r>
            <a:r>
              <a:rPr lang="en-US" sz="2800" dirty="0" smtClean="0"/>
              <a:t>an item or changes the size of an </a:t>
            </a:r>
            <a:r>
              <a:rPr lang="en-US" sz="2800" dirty="0" smtClean="0"/>
              <a:t>item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8856139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9178" y="257846"/>
            <a:ext cx="14785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Step 0.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1687768" y="0"/>
            <a:ext cx="703787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480238" y="1305079"/>
            <a:ext cx="582706" cy="582706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779064" y="1887785"/>
            <a:ext cx="1" cy="1060823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212353" y="1303009"/>
            <a:ext cx="98777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</a:rPr>
              <a:t>Start</a:t>
            </a:r>
            <a:endParaRPr lang="en-US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4376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9178" y="257846"/>
            <a:ext cx="14785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Step 0.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1687768" y="0"/>
            <a:ext cx="703787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480238" y="1305079"/>
            <a:ext cx="582706" cy="582706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779064" y="1887785"/>
            <a:ext cx="1" cy="1060823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2076827" y="2948609"/>
            <a:ext cx="1553882" cy="1155452"/>
          </a:xfrm>
          <a:prstGeom prst="roundRect">
            <a:avLst/>
          </a:prstGeom>
          <a:solidFill>
            <a:schemeClr val="tx1"/>
          </a:solidFill>
          <a:ln w="19050" cmpd="sng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Idle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244355" y="2938647"/>
            <a:ext cx="1763059" cy="1155452"/>
          </a:xfrm>
          <a:prstGeom prst="roundRect">
            <a:avLst/>
          </a:prstGeom>
          <a:solidFill>
            <a:schemeClr val="tx1"/>
          </a:solidFill>
          <a:ln w="19050" cmpd="sng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Dragging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12353" y="1303009"/>
            <a:ext cx="98777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</a:rPr>
              <a:t>Start</a:t>
            </a:r>
            <a:endParaRPr lang="en-US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6731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9178" y="257846"/>
            <a:ext cx="14785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Step 0.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1687768" y="0"/>
            <a:ext cx="703787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480238" y="1305079"/>
            <a:ext cx="582706" cy="582706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779064" y="1887785"/>
            <a:ext cx="1" cy="1060823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2076827" y="2948609"/>
            <a:ext cx="1553882" cy="1155452"/>
          </a:xfrm>
          <a:prstGeom prst="roundRect">
            <a:avLst/>
          </a:prstGeom>
          <a:solidFill>
            <a:schemeClr val="tx1"/>
          </a:solidFill>
          <a:ln w="19050" cmpd="sng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Idle</a:t>
            </a:r>
            <a:endParaRPr lang="en-US" sz="3200" dirty="0">
              <a:solidFill>
                <a:schemeClr val="bg1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3630709" y="3366963"/>
            <a:ext cx="1613646" cy="1"/>
          </a:xfrm>
          <a:prstGeom prst="straightConnector1">
            <a:avLst/>
          </a:prstGeom>
          <a:ln w="12700" cmpd="sng"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5244355" y="2938647"/>
            <a:ext cx="1763059" cy="1155452"/>
          </a:xfrm>
          <a:prstGeom prst="roundRect">
            <a:avLst/>
          </a:prstGeom>
          <a:solidFill>
            <a:schemeClr val="tx1"/>
          </a:solidFill>
          <a:ln w="19050" cmpd="sng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Dragging</a:t>
            </a:r>
            <a:endParaRPr lang="en-US" sz="3200" dirty="0">
              <a:solidFill>
                <a:schemeClr val="bg1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H="1" flipV="1">
            <a:off x="3630709" y="3683718"/>
            <a:ext cx="1613646" cy="2"/>
          </a:xfrm>
          <a:prstGeom prst="straightConnector1">
            <a:avLst/>
          </a:prstGeom>
          <a:ln w="12700" cmpd="sng"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765180" y="2938647"/>
            <a:ext cx="1346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mousedown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897863" y="3734730"/>
            <a:ext cx="105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mouseup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7007414" y="3456610"/>
            <a:ext cx="896471" cy="0"/>
          </a:xfrm>
          <a:prstGeom prst="line">
            <a:avLst/>
          </a:prstGeom>
          <a:ln w="12700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903885" y="3456610"/>
            <a:ext cx="0" cy="1213224"/>
          </a:xfrm>
          <a:prstGeom prst="line">
            <a:avLst/>
          </a:prstGeom>
          <a:ln w="12700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6618943" y="4669834"/>
            <a:ext cx="1284942" cy="0"/>
          </a:xfrm>
          <a:prstGeom prst="line">
            <a:avLst/>
          </a:prstGeom>
          <a:ln w="12700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6618943" y="4112030"/>
            <a:ext cx="0" cy="557804"/>
          </a:xfrm>
          <a:prstGeom prst="straightConnector1">
            <a:avLst/>
          </a:prstGeom>
          <a:ln w="127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232667" y="3927364"/>
            <a:ext cx="1342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mousemove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212353" y="1303009"/>
            <a:ext cx="98777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</a:rPr>
              <a:t>Start</a:t>
            </a:r>
            <a:endParaRPr lang="en-US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3345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time: Code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helpful for designing and organizing projects!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25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due next Wednesday!</a:t>
            </a:r>
          </a:p>
          <a:p>
            <a:endParaRPr lang="en-US" dirty="0"/>
          </a:p>
          <a:p>
            <a:r>
              <a:rPr lang="en-US" dirty="0" smtClean="0"/>
              <a:t>Main goal: communicate your project idea</a:t>
            </a:r>
          </a:p>
          <a:p>
            <a:pPr lvl="1"/>
            <a:r>
              <a:rPr lang="en-US" dirty="0" smtClean="0"/>
              <a:t>Preliminary scheduling/outlining</a:t>
            </a:r>
          </a:p>
          <a:p>
            <a:pPr lvl="1"/>
            <a:r>
              <a:rPr lang="en-US" dirty="0" smtClean="0"/>
              <a:t>Iterable!</a:t>
            </a:r>
          </a:p>
          <a:p>
            <a:endParaRPr lang="en-US" dirty="0"/>
          </a:p>
          <a:p>
            <a:r>
              <a:rPr lang="en-US" dirty="0" smtClean="0"/>
              <a:t>Extra office hours at request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704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8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States</a:t>
            </a:r>
          </a:p>
          <a:p>
            <a:endParaRPr lang="en-US" sz="2800" dirty="0" smtClean="0"/>
          </a:p>
          <a:p>
            <a:r>
              <a:rPr lang="en-US" sz="2800" dirty="0" smtClean="0"/>
              <a:t>Transitions</a:t>
            </a:r>
            <a:endParaRPr lang="en-US" sz="2800" dirty="0" smtClean="0"/>
          </a:p>
          <a:p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215296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/>
          </p:cNvSpPr>
          <p:nvPr/>
        </p:nvSpPr>
        <p:spPr bwMode="auto">
          <a:xfrm>
            <a:off x="1275312" y="1641754"/>
            <a:ext cx="2608399" cy="760466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9C9CC5"/>
              </a:gs>
              <a:gs pos="9328">
                <a:srgbClr val="9FAFAF"/>
              </a:gs>
              <a:gs pos="91193">
                <a:srgbClr val="464658"/>
              </a:gs>
              <a:gs pos="100000">
                <a:srgbClr val="353542"/>
              </a:gs>
            </a:gsLst>
            <a:lin ang="5400000" scaled="1"/>
          </a:gra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 anchor="ctr"/>
          <a:lstStyle/>
          <a:p>
            <a:pPr algn="ctr"/>
            <a:r>
              <a:rPr lang="en-US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ill Sans" charset="0"/>
              </a:rPr>
              <a:t>default</a:t>
            </a:r>
          </a:p>
        </p:txBody>
      </p:sp>
      <p:sp>
        <p:nvSpPr>
          <p:cNvPr id="5" name="AutoShape 3"/>
          <p:cNvSpPr>
            <a:spLocks/>
          </p:cNvSpPr>
          <p:nvPr/>
        </p:nvSpPr>
        <p:spPr bwMode="auto">
          <a:xfrm>
            <a:off x="4793959" y="1641754"/>
            <a:ext cx="2608399" cy="760466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9C9CC5"/>
              </a:gs>
              <a:gs pos="9328">
                <a:srgbClr val="B7CACA"/>
              </a:gs>
              <a:gs pos="92747">
                <a:srgbClr val="CACAFF"/>
              </a:gs>
              <a:gs pos="100000">
                <a:srgbClr val="353542"/>
              </a:gs>
            </a:gsLst>
            <a:lin ang="5400000" scaled="1"/>
          </a:gra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 anchor="ctr"/>
          <a:lstStyle/>
          <a:p>
            <a:pPr algn="ctr"/>
            <a:r>
              <a:rPr lang="en-US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ill Sans" charset="0"/>
              </a:rPr>
              <a:t>hover</a:t>
            </a:r>
          </a:p>
        </p:txBody>
      </p:sp>
      <p:sp>
        <p:nvSpPr>
          <p:cNvPr id="6" name="AutoShape 4"/>
          <p:cNvSpPr>
            <a:spLocks/>
          </p:cNvSpPr>
          <p:nvPr/>
        </p:nvSpPr>
        <p:spPr bwMode="auto">
          <a:xfrm>
            <a:off x="3120547" y="3079903"/>
            <a:ext cx="2608399" cy="760466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000000"/>
              </a:gs>
              <a:gs pos="9328">
                <a:srgbClr val="3E4444"/>
              </a:gs>
              <a:gs pos="89120">
                <a:srgbClr val="15151A"/>
              </a:gs>
              <a:gs pos="100000">
                <a:srgbClr val="353542"/>
              </a:gs>
            </a:gsLst>
            <a:lin ang="5400000" scaled="1"/>
          </a:gra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 anchor="ctr"/>
          <a:lstStyle/>
          <a:p>
            <a:pPr algn="ctr"/>
            <a:r>
              <a:rPr lang="en-US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ill Sans" charset="0"/>
              </a:rPr>
              <a:t>pressed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7671" y="4543651"/>
            <a:ext cx="84029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We’ve learned </a:t>
            </a:r>
            <a:r>
              <a:rPr lang="en-US" sz="2800" dirty="0" smtClean="0"/>
              <a:t>how to change the look of an UI component based on user’s actions using event handlers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71425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204447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Different looks of an UI component can be considered as different </a:t>
            </a:r>
            <a:r>
              <a:rPr lang="en-US" sz="2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states</a:t>
            </a:r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smtClean="0"/>
              <a:t>of the </a:t>
            </a:r>
            <a:r>
              <a:rPr lang="en-US" sz="2800" dirty="0"/>
              <a:t>component 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The component goes from one state to another based on different </a:t>
            </a:r>
            <a:r>
              <a:rPr lang="en-US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events</a:t>
            </a:r>
            <a:endParaRPr lang="en-US" sz="28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AutoShape 2"/>
          <p:cNvSpPr>
            <a:spLocks/>
          </p:cNvSpPr>
          <p:nvPr/>
        </p:nvSpPr>
        <p:spPr bwMode="auto">
          <a:xfrm>
            <a:off x="5533547" y="2314068"/>
            <a:ext cx="2608399" cy="760466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9C9CC5"/>
              </a:gs>
              <a:gs pos="9328">
                <a:srgbClr val="9FAFAF"/>
              </a:gs>
              <a:gs pos="91193">
                <a:srgbClr val="464658"/>
              </a:gs>
              <a:gs pos="100000">
                <a:srgbClr val="353542"/>
              </a:gs>
            </a:gsLst>
            <a:lin ang="5400000" scaled="1"/>
          </a:gra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 anchor="ctr"/>
          <a:lstStyle/>
          <a:p>
            <a:pPr algn="ctr"/>
            <a:r>
              <a:rPr lang="en-US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ill Sans" charset="0"/>
              </a:rPr>
              <a:t>default</a:t>
            </a:r>
          </a:p>
        </p:txBody>
      </p:sp>
      <p:sp>
        <p:nvSpPr>
          <p:cNvPr id="5" name="AutoShape 3"/>
          <p:cNvSpPr>
            <a:spLocks/>
          </p:cNvSpPr>
          <p:nvPr/>
        </p:nvSpPr>
        <p:spPr bwMode="auto">
          <a:xfrm>
            <a:off x="5533547" y="3454767"/>
            <a:ext cx="2608399" cy="760466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9C9CC5"/>
              </a:gs>
              <a:gs pos="9328">
                <a:srgbClr val="B7CACA"/>
              </a:gs>
              <a:gs pos="92747">
                <a:srgbClr val="CACAFF"/>
              </a:gs>
              <a:gs pos="100000">
                <a:srgbClr val="353542"/>
              </a:gs>
            </a:gsLst>
            <a:lin ang="5400000" scaled="1"/>
          </a:gra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 anchor="ctr"/>
          <a:lstStyle/>
          <a:p>
            <a:pPr algn="ctr"/>
            <a:r>
              <a:rPr lang="en-US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ill Sans" charset="0"/>
              </a:rPr>
              <a:t>hover</a:t>
            </a:r>
          </a:p>
        </p:txBody>
      </p:sp>
      <p:sp>
        <p:nvSpPr>
          <p:cNvPr id="6" name="AutoShape 4"/>
          <p:cNvSpPr>
            <a:spLocks/>
          </p:cNvSpPr>
          <p:nvPr/>
        </p:nvSpPr>
        <p:spPr bwMode="auto">
          <a:xfrm>
            <a:off x="5533547" y="4662095"/>
            <a:ext cx="2608399" cy="760466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000000"/>
              </a:gs>
              <a:gs pos="9328">
                <a:srgbClr val="3E4444"/>
              </a:gs>
              <a:gs pos="89120">
                <a:srgbClr val="15151A"/>
              </a:gs>
              <a:gs pos="100000">
                <a:srgbClr val="353542"/>
              </a:gs>
            </a:gsLst>
            <a:lin ang="5400000" scaled="1"/>
          </a:gra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 anchor="ctr"/>
          <a:lstStyle/>
          <a:p>
            <a:pPr algn="ctr"/>
            <a:r>
              <a:rPr lang="en-US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Gill Sans" charset="0"/>
              </a:rPr>
              <a:t>pressed</a:t>
            </a:r>
          </a:p>
        </p:txBody>
      </p:sp>
    </p:spTree>
    <p:extLst>
      <p:ext uri="{BB962C8B-B14F-4D97-AF65-F5344CB8AC3E}">
        <p14:creationId xmlns:p14="http://schemas.microsoft.com/office/powerpoint/2010/main" val="309379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states in Flex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438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UI components</a:t>
            </a:r>
          </a:p>
          <a:p>
            <a:pPr lvl="1"/>
            <a:r>
              <a:rPr lang="en-US" sz="2400" dirty="0" smtClean="0"/>
              <a:t>E.g., buttons</a:t>
            </a:r>
          </a:p>
          <a:p>
            <a:pPr lvl="1"/>
            <a:r>
              <a:rPr lang="en-US" sz="2400" dirty="0" smtClean="0"/>
              <a:t>MXML component file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The whole application</a:t>
            </a:r>
          </a:p>
          <a:p>
            <a:pPr lvl="1"/>
            <a:r>
              <a:rPr lang="en-US" sz="2400" dirty="0" smtClean="0"/>
              <a:t>E.g., the application goes from a “login” state to a “welcome” state</a:t>
            </a:r>
          </a:p>
          <a:p>
            <a:pPr lvl="1"/>
            <a:r>
              <a:rPr lang="en-US" sz="2400" dirty="0" smtClean="0"/>
              <a:t>MXML application file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</p:txBody>
      </p:sp>
      <p:pic>
        <p:nvPicPr>
          <p:cNvPr id="4" name="Picture 3" descr="Screen Shot 2012-10-07 at 1.10.38 A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8"/>
          <a:stretch/>
        </p:blipFill>
        <p:spPr>
          <a:xfrm>
            <a:off x="5423722" y="1600200"/>
            <a:ext cx="3263078" cy="2017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281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machine diagram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4189506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Solid circles: start/end point</a:t>
            </a:r>
          </a:p>
          <a:p>
            <a:r>
              <a:rPr lang="en-US" sz="2800" dirty="0" smtClean="0"/>
              <a:t>Rectangles: states</a:t>
            </a:r>
          </a:p>
          <a:p>
            <a:r>
              <a:rPr lang="en-US" sz="2800" dirty="0" smtClean="0"/>
              <a:t>Arrows: transitions (directions, conditions)</a:t>
            </a:r>
          </a:p>
          <a:p>
            <a:endParaRPr lang="en-US" sz="2800" dirty="0"/>
          </a:p>
          <a:p>
            <a:endParaRPr lang="en-US" sz="2800" dirty="0" smtClean="0"/>
          </a:p>
        </p:txBody>
      </p:sp>
      <p:pic>
        <p:nvPicPr>
          <p:cNvPr id="6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0314" y="1600200"/>
            <a:ext cx="3766485" cy="4563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0800181"/>
      </p:ext>
    </p:extLst>
  </p:cSld>
  <p:clrMapOvr>
    <a:masterClrMapping/>
  </p:clrMapOvr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39274</TotalTime>
  <Words>648</Words>
  <Application>Microsoft Macintosh PowerPoint</Application>
  <PresentationFormat>On-screen Show (4:3)</PresentationFormat>
  <Paragraphs>168</Paragraphs>
  <Slides>34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Black</vt:lpstr>
      <vt:lpstr>Lab 8: States and Transitions</vt:lpstr>
      <vt:lpstr>Flash Builder Expiring!</vt:lpstr>
      <vt:lpstr>Hw2 Updated</vt:lpstr>
      <vt:lpstr>Project Proposal</vt:lpstr>
      <vt:lpstr>Lab 8 goals</vt:lpstr>
      <vt:lpstr>PowerPoint Presentation</vt:lpstr>
      <vt:lpstr>States</vt:lpstr>
      <vt:lpstr>Using states in Flex</vt:lpstr>
      <vt:lpstr>State machine diagram</vt:lpstr>
      <vt:lpstr>PowerPoint Presentation</vt:lpstr>
      <vt:lpstr>State machine diagram</vt:lpstr>
      <vt:lpstr>Steps</vt:lpstr>
      <vt:lpstr>PowerPoint Presentation</vt:lpstr>
      <vt:lpstr>Step 1: Define states</vt:lpstr>
      <vt:lpstr>Alternative State Definition</vt:lpstr>
      <vt:lpstr>Step 2: Create the appearance  of different states</vt:lpstr>
      <vt:lpstr>Alternative Appearance Setting</vt:lpstr>
      <vt:lpstr>Step 3: Set up transitions using  event handlers</vt:lpstr>
      <vt:lpstr>Step 3: Set up transition using  event handlers</vt:lpstr>
      <vt:lpstr>Step 3: Set up transition using  event handlers</vt:lpstr>
      <vt:lpstr>PowerPoint Presentation</vt:lpstr>
      <vt:lpstr>PowerPoint Presentation</vt:lpstr>
      <vt:lpstr>PowerPoint Presentation</vt:lpstr>
      <vt:lpstr>PowerPoint Presentation</vt:lpstr>
      <vt:lpstr>View states for Application</vt:lpstr>
      <vt:lpstr>PowerPoint Presentation</vt:lpstr>
      <vt:lpstr>Step 1: Define states</vt:lpstr>
      <vt:lpstr>Step 2: Create the appearance  of different states</vt:lpstr>
      <vt:lpstr>Step 3: Set up transition using  event handlers</vt:lpstr>
      <vt:lpstr>Other State Diagram Examples</vt:lpstr>
      <vt:lpstr>PowerPoint Presentation</vt:lpstr>
      <vt:lpstr>PowerPoint Presentation</vt:lpstr>
      <vt:lpstr>PowerPoint Presentation</vt:lpstr>
      <vt:lpstr>Next time: Code Organization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1: Introduction</dc:title>
  <dc:creator>Kerry Chang</dc:creator>
  <cp:lastModifiedBy>Kelly Rivers</cp:lastModifiedBy>
  <cp:revision>1233</cp:revision>
  <dcterms:created xsi:type="dcterms:W3CDTF">2012-08-02T22:06:06Z</dcterms:created>
  <dcterms:modified xsi:type="dcterms:W3CDTF">2013-10-16T12:20:23Z</dcterms:modified>
</cp:coreProperties>
</file>